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6"/>
  </p:notesMasterIdLst>
  <p:sldIdLst>
    <p:sldId id="257" r:id="rId2"/>
    <p:sldId id="258" r:id="rId3"/>
    <p:sldId id="259" r:id="rId4"/>
    <p:sldId id="260" r:id="rId5"/>
    <p:sldId id="261" r:id="rId6"/>
    <p:sldId id="262" r:id="rId7"/>
    <p:sldId id="263" r:id="rId8"/>
    <p:sldId id="264" r:id="rId9"/>
    <p:sldId id="276" r:id="rId10"/>
    <p:sldId id="277" r:id="rId11"/>
    <p:sldId id="278" r:id="rId12"/>
    <p:sldId id="265" r:id="rId13"/>
    <p:sldId id="266" r:id="rId14"/>
    <p:sldId id="267" r:id="rId15"/>
    <p:sldId id="268" r:id="rId16"/>
    <p:sldId id="269" r:id="rId17"/>
    <p:sldId id="272" r:id="rId18"/>
    <p:sldId id="273" r:id="rId19"/>
    <p:sldId id="275" r:id="rId20"/>
    <p:sldId id="274" r:id="rId21"/>
    <p:sldId id="280" r:id="rId22"/>
    <p:sldId id="281" r:id="rId23"/>
    <p:sldId id="270" r:id="rId24"/>
    <p:sldId id="271" r:id="rId2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un Khandelia" initials="AK" lastIdx="2" clrIdx="0">
    <p:extLst>
      <p:ext uri="{19B8F6BF-5375-455C-9EA6-DF929625EA0E}">
        <p15:presenceInfo xmlns:p15="http://schemas.microsoft.com/office/powerpoint/2012/main" userId="19433a29df9722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500" autoAdjust="0"/>
    <p:restoredTop sz="94660"/>
  </p:normalViewPr>
  <p:slideViewPr>
    <p:cSldViewPr snapToGrid="0">
      <p:cViewPr varScale="1">
        <p:scale>
          <a:sx n="69" d="100"/>
          <a:sy n="69" d="100"/>
        </p:scale>
        <p:origin x="100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75A1C48-F82F-4110-875D-49033A5DA64C}" type="datetimeFigureOut">
              <a:rPr lang="en-IN" smtClean="0"/>
              <a:t>25-11-2025</a:t>
            </a:fld>
            <a:endParaRPr lang="en-IN"/>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41BB0E90-9B74-4F1C-905F-33B9FD2C7F30}" type="slidenum">
              <a:rPr lang="en-IN" smtClean="0"/>
              <a:t>‹#›</a:t>
            </a:fld>
            <a:endParaRPr lang="en-IN"/>
          </a:p>
        </p:txBody>
      </p:sp>
    </p:spTree>
    <p:extLst>
      <p:ext uri="{BB962C8B-B14F-4D97-AF65-F5344CB8AC3E}">
        <p14:creationId xmlns:p14="http://schemas.microsoft.com/office/powerpoint/2010/main" val="3391275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33D427-5ABF-40F6-8325-4765E72AB451}"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213928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7A37F0-D642-4110-B8A1-EABD5733A224}" type="datetime1">
              <a:rPr lang="en-IN" smtClean="0"/>
              <a:t>25-11-2025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4219428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BD6F1B-8E95-4434-9BB0-C9F4931194B3}"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1283765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5522FE-DEAE-412E-A317-B15E6FDA76F5}"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58534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F2098A-C977-455D-9D62-B84CB1F02BB5}"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2513452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089BEC2-2E1C-4E90-94EA-9545A06D0CD2}" type="datetime1">
              <a:rPr lang="en-IN" smtClean="0"/>
              <a:t>25-11-2025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13638557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183883B-6F84-4EBE-99E3-33647BA43F20}" type="datetime1">
              <a:rPr lang="en-IN" smtClean="0"/>
              <a:t>25-11-2025</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49680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05A8E-96F0-4CA1-8FF7-1B1B0F5B6C4A}"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933818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3D731B-75ED-406D-B0A5-060D2E7E6BA0}"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85107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6F6F83E-7FE4-421D-ABC6-44FA1C3A0724}"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1554620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BA3C9-1196-4EA5-BABB-C25781B51325}" type="datetime1">
              <a:rPr lang="en-IN" smtClean="0"/>
              <a:t>25-11-2025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2798127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5B853D-5DBE-498E-BCC6-F7986D8C996A}" type="datetime1">
              <a:rPr lang="en-IN" smtClean="0"/>
              <a:t>25-11-2025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2053413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A4CE5-E5C0-48CE-925F-27E67C430386}" type="datetime1">
              <a:rPr lang="en-IN" smtClean="0"/>
              <a:t>25-11-2025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398191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71D8B6D5-E0AD-49DF-ACD9-98F6B98C2853}" type="datetime1">
              <a:rPr lang="en-IN" smtClean="0"/>
              <a:t>25-11-2025</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544936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F1510CC-F0F8-4926-BC3B-E1F79E4BACF5}" type="datetime1">
              <a:rPr lang="en-IN" smtClean="0"/>
              <a:t>25-11-2025</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659379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19C9A8F-FE0B-4FBA-84FC-9CB594522919}" type="datetime1">
              <a:rPr lang="en-IN" smtClean="0"/>
              <a:t>25-11-2025</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36731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C40338-2B19-4D65-9862-ADE70F5C7DAF}" type="datetime1">
              <a:rPr lang="en-IN" smtClean="0"/>
              <a:t>25-11-2025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1C7BB39-5BB2-498F-9E55-868A67194E62}" type="slidenum">
              <a:rPr lang="en-IN" smtClean="0"/>
              <a:t>‹#›</a:t>
            </a:fld>
            <a:endParaRPr lang="en-IN"/>
          </a:p>
        </p:txBody>
      </p:sp>
    </p:spTree>
    <p:extLst>
      <p:ext uri="{BB962C8B-B14F-4D97-AF65-F5344CB8AC3E}">
        <p14:creationId xmlns:p14="http://schemas.microsoft.com/office/powerpoint/2010/main" val="2549340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E747FAD-90EC-43BE-9884-CFE2DB3C8E6B}" type="datetime1">
              <a:rPr lang="en-IN" smtClean="0"/>
              <a:t>25-11-2025</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1C7BB39-5BB2-498F-9E55-868A67194E62}" type="slidenum">
              <a:rPr lang="en-IN" smtClean="0"/>
              <a:t>‹#›</a:t>
            </a:fld>
            <a:endParaRPr lang="en-IN"/>
          </a:p>
        </p:txBody>
      </p:sp>
    </p:spTree>
    <p:extLst>
      <p:ext uri="{BB962C8B-B14F-4D97-AF65-F5344CB8AC3E}">
        <p14:creationId xmlns:p14="http://schemas.microsoft.com/office/powerpoint/2010/main" val="160035150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FAF9EE-FC1E-408A-90EF-550E295CA7E9}"/>
              </a:ext>
            </a:extLst>
          </p:cNvPr>
          <p:cNvSpPr/>
          <p:nvPr/>
        </p:nvSpPr>
        <p:spPr>
          <a:xfrm>
            <a:off x="115277" y="1653671"/>
            <a:ext cx="3114260" cy="1232351"/>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Trade city Barter Private Limited (TCBPL)</a:t>
            </a:r>
          </a:p>
          <a:p>
            <a:pPr algn="ctr"/>
            <a:r>
              <a:rPr lang="en-US" dirty="0"/>
              <a:t> Unlisted Company</a:t>
            </a:r>
            <a:endParaRPr lang="en-IN" dirty="0"/>
          </a:p>
        </p:txBody>
      </p:sp>
      <p:sp>
        <p:nvSpPr>
          <p:cNvPr id="3" name="Rectangle 2">
            <a:extLst>
              <a:ext uri="{FF2B5EF4-FFF2-40B4-BE49-F238E27FC236}">
                <a16:creationId xmlns:a16="http://schemas.microsoft.com/office/drawing/2014/main" id="{19E731BD-1749-4B02-82A8-C6ED9258D37E}"/>
              </a:ext>
            </a:extLst>
          </p:cNvPr>
          <p:cNvSpPr/>
          <p:nvPr/>
        </p:nvSpPr>
        <p:spPr>
          <a:xfrm>
            <a:off x="152849" y="3287257"/>
            <a:ext cx="3114260" cy="114762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Daddi</a:t>
            </a:r>
            <a:r>
              <a:rPr lang="en-US" dirty="0"/>
              <a:t> Stock Broking Private Limited (DSBPL)</a:t>
            </a:r>
          </a:p>
          <a:p>
            <a:pPr algn="ctr"/>
            <a:r>
              <a:rPr lang="en-US" dirty="0"/>
              <a:t>Unlisted Company</a:t>
            </a:r>
            <a:endParaRPr lang="en-IN" dirty="0"/>
          </a:p>
        </p:txBody>
      </p:sp>
      <p:sp>
        <p:nvSpPr>
          <p:cNvPr id="5" name="Rectangle 4">
            <a:extLst>
              <a:ext uri="{FF2B5EF4-FFF2-40B4-BE49-F238E27FC236}">
                <a16:creationId xmlns:a16="http://schemas.microsoft.com/office/drawing/2014/main" id="{FC798477-BDC8-46D5-A57D-A123AFC42B4C}"/>
              </a:ext>
            </a:extLst>
          </p:cNvPr>
          <p:cNvSpPr/>
          <p:nvPr/>
        </p:nvSpPr>
        <p:spPr>
          <a:xfrm>
            <a:off x="142987" y="4941586"/>
            <a:ext cx="3114260" cy="130187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Shiv Lalit Consultancy Pvt. Ltd. (SLCPL)</a:t>
            </a:r>
          </a:p>
          <a:p>
            <a:pPr algn="ctr"/>
            <a:r>
              <a:rPr lang="en-US" dirty="0"/>
              <a:t> Unlisted Company</a:t>
            </a:r>
            <a:endParaRPr lang="en-IN" dirty="0"/>
          </a:p>
        </p:txBody>
      </p:sp>
      <p:sp>
        <p:nvSpPr>
          <p:cNvPr id="8" name="Rectangle 7">
            <a:extLst>
              <a:ext uri="{FF2B5EF4-FFF2-40B4-BE49-F238E27FC236}">
                <a16:creationId xmlns:a16="http://schemas.microsoft.com/office/drawing/2014/main" id="{659976CF-3641-4ED5-9857-1738927772B1}"/>
              </a:ext>
            </a:extLst>
          </p:cNvPr>
          <p:cNvSpPr/>
          <p:nvPr/>
        </p:nvSpPr>
        <p:spPr>
          <a:xfrm>
            <a:off x="9010928" y="1709529"/>
            <a:ext cx="3114260" cy="4441887"/>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Lohia</a:t>
            </a:r>
            <a:r>
              <a:rPr lang="en-US" dirty="0"/>
              <a:t> Securities Limited (LSL) </a:t>
            </a:r>
          </a:p>
          <a:p>
            <a:pPr algn="ctr"/>
            <a:r>
              <a:rPr lang="en-US" dirty="0"/>
              <a:t>Listed on CSE</a:t>
            </a:r>
            <a:endParaRPr lang="en-IN" dirty="0"/>
          </a:p>
        </p:txBody>
      </p:sp>
      <p:sp>
        <p:nvSpPr>
          <p:cNvPr id="50" name="TextBox 49">
            <a:extLst>
              <a:ext uri="{FF2B5EF4-FFF2-40B4-BE49-F238E27FC236}">
                <a16:creationId xmlns:a16="http://schemas.microsoft.com/office/drawing/2014/main" id="{D3FC4CC3-CC01-4BC3-9839-90D86A214F0B}"/>
              </a:ext>
            </a:extLst>
          </p:cNvPr>
          <p:cNvSpPr txBox="1"/>
          <p:nvPr/>
        </p:nvSpPr>
        <p:spPr>
          <a:xfrm>
            <a:off x="115277" y="1240256"/>
            <a:ext cx="3842579" cy="369332"/>
          </a:xfrm>
          <a:prstGeom prst="rect">
            <a:avLst/>
          </a:prstGeom>
          <a:solidFill>
            <a:schemeClr val="accent4"/>
          </a:solidFill>
        </p:spPr>
        <p:txBody>
          <a:bodyPr wrap="square" rtlCol="0">
            <a:spAutoFit/>
          </a:bodyPr>
          <a:lstStyle/>
          <a:p>
            <a:r>
              <a:rPr lang="en-US" dirty="0"/>
              <a:t>1) </a:t>
            </a:r>
            <a:r>
              <a:rPr lang="en-US" u="sng" dirty="0"/>
              <a:t>Graphical Representation</a:t>
            </a:r>
            <a:endParaRPr lang="en-IN" u="sng" dirty="0"/>
          </a:p>
        </p:txBody>
      </p:sp>
      <p:sp>
        <p:nvSpPr>
          <p:cNvPr id="51" name="TextBox 50">
            <a:extLst>
              <a:ext uri="{FF2B5EF4-FFF2-40B4-BE49-F238E27FC236}">
                <a16:creationId xmlns:a16="http://schemas.microsoft.com/office/drawing/2014/main" id="{460BFD8A-E0D3-441E-A2FA-FBD593D76827}"/>
              </a:ext>
            </a:extLst>
          </p:cNvPr>
          <p:cNvSpPr txBox="1"/>
          <p:nvPr/>
        </p:nvSpPr>
        <p:spPr>
          <a:xfrm>
            <a:off x="121180" y="590254"/>
            <a:ext cx="12088185" cy="615553"/>
          </a:xfrm>
          <a:prstGeom prst="rect">
            <a:avLst/>
          </a:prstGeom>
          <a:solidFill>
            <a:schemeClr val="bg2">
              <a:lumMod val="60000"/>
              <a:lumOff val="40000"/>
            </a:schemeClr>
          </a:solidFill>
        </p:spPr>
        <p:txBody>
          <a:bodyPr wrap="square" rtlCol="0">
            <a:spAutoFit/>
          </a:bodyPr>
          <a:lstStyle/>
          <a:p>
            <a:pPr algn="just"/>
            <a:r>
              <a:rPr lang="en-US" dirty="0"/>
              <a:t>Scheme of Amalgamation-  </a:t>
            </a:r>
            <a:r>
              <a:rPr lang="en-US" sz="1600" spc="15" dirty="0">
                <a:solidFill>
                  <a:srgbClr val="000000"/>
                </a:solidFill>
                <a:effectLst/>
                <a:latin typeface="Cambria" panose="02040503050406030204" pitchFamily="18" charset="0"/>
                <a:ea typeface="Calibri" panose="020F0502020204030204" pitchFamily="34" charset="0"/>
                <a:cs typeface="Arial" panose="020B0604020202020204" pitchFamily="34" charset="0"/>
              </a:rPr>
              <a:t>TRADE CITY BARTER PRIVATE </a:t>
            </a:r>
            <a:r>
              <a:rPr lang="en-US" sz="1600" dirty="0">
                <a:solidFill>
                  <a:srgbClr val="000000"/>
                </a:solidFill>
                <a:effectLst/>
                <a:latin typeface="Cambria" panose="02040503050406030204" pitchFamily="18" charset="0"/>
                <a:ea typeface="Calibri" panose="020F0502020204030204" pitchFamily="34" charset="0"/>
                <a:cs typeface="Arial" panose="020B0604020202020204" pitchFamily="34" charset="0"/>
              </a:rPr>
              <a:t>LIMITED, DAADI STOCK BRAKING PRIVATE LIMITED, AND SHIV LALIT </a:t>
            </a:r>
            <a:r>
              <a:rPr lang="en-US" sz="1600" spc="-20" dirty="0">
                <a:solidFill>
                  <a:srgbClr val="000000"/>
                </a:solidFill>
                <a:effectLst/>
                <a:latin typeface="Cambria" panose="02040503050406030204" pitchFamily="18" charset="0"/>
                <a:ea typeface="Calibri" panose="020F0502020204030204" pitchFamily="34" charset="0"/>
                <a:cs typeface="Arial" panose="020B0604020202020204" pitchFamily="34" charset="0"/>
              </a:rPr>
              <a:t>CONSULTANCY PRIVATE LIMITED (`TRANSFEROR COMPANIES") WITH LOHIA </a:t>
            </a:r>
            <a:r>
              <a:rPr lang="en-US" sz="1600" spc="-10" dirty="0">
                <a:solidFill>
                  <a:srgbClr val="000000"/>
                </a:solidFill>
                <a:effectLst/>
                <a:latin typeface="Cambria" panose="02040503050406030204" pitchFamily="18" charset="0"/>
                <a:ea typeface="Calibri" panose="020F0502020204030204" pitchFamily="34" charset="0"/>
                <a:cs typeface="Arial" panose="020B0604020202020204" pitchFamily="34" charset="0"/>
              </a:rPr>
              <a:t>SECURITIES LTD ("TRANSFEREE COMPANY")</a:t>
            </a:r>
            <a:endParaRPr lang="en-IN" sz="1600" dirty="0"/>
          </a:p>
        </p:txBody>
      </p:sp>
      <p:cxnSp>
        <p:nvCxnSpPr>
          <p:cNvPr id="53" name="Straight Arrow Connector 52">
            <a:extLst>
              <a:ext uri="{FF2B5EF4-FFF2-40B4-BE49-F238E27FC236}">
                <a16:creationId xmlns:a16="http://schemas.microsoft.com/office/drawing/2014/main" id="{6DFB52EE-93FB-4F71-B1C7-68A16F8ED1F8}"/>
              </a:ext>
            </a:extLst>
          </p:cNvPr>
          <p:cNvCxnSpPr>
            <a:cxnSpLocks/>
          </p:cNvCxnSpPr>
          <p:nvPr/>
        </p:nvCxnSpPr>
        <p:spPr>
          <a:xfrm>
            <a:off x="3257247" y="1911924"/>
            <a:ext cx="57536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18A52FB9-8DC0-42AA-9928-74E28DD8290E}"/>
              </a:ext>
            </a:extLst>
          </p:cNvPr>
          <p:cNvCxnSpPr/>
          <p:nvPr/>
        </p:nvCxnSpPr>
        <p:spPr>
          <a:xfrm flipH="1">
            <a:off x="3257247" y="2050468"/>
            <a:ext cx="56512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BB0A82A7-2A16-4134-8CDB-B579A9DC82C9}"/>
              </a:ext>
            </a:extLst>
          </p:cNvPr>
          <p:cNvSpPr txBox="1"/>
          <p:nvPr/>
        </p:nvSpPr>
        <p:spPr>
          <a:xfrm>
            <a:off x="4830695" y="1496715"/>
            <a:ext cx="1867953" cy="369332"/>
          </a:xfrm>
          <a:prstGeom prst="rect">
            <a:avLst/>
          </a:prstGeom>
          <a:solidFill>
            <a:srgbClr val="92D050"/>
          </a:solidFill>
        </p:spPr>
        <p:txBody>
          <a:bodyPr wrap="square" rtlCol="0">
            <a:spAutoFit/>
          </a:bodyPr>
          <a:lstStyle/>
          <a:p>
            <a:r>
              <a:rPr lang="en-US" dirty="0"/>
              <a:t>Amalgamation</a:t>
            </a:r>
            <a:endParaRPr lang="en-IN" dirty="0"/>
          </a:p>
        </p:txBody>
      </p:sp>
      <p:sp>
        <p:nvSpPr>
          <p:cNvPr id="58" name="TextBox 57">
            <a:extLst>
              <a:ext uri="{FF2B5EF4-FFF2-40B4-BE49-F238E27FC236}">
                <a16:creationId xmlns:a16="http://schemas.microsoft.com/office/drawing/2014/main" id="{26211F1C-0132-42B1-9F35-7C71C4448853}"/>
              </a:ext>
            </a:extLst>
          </p:cNvPr>
          <p:cNvSpPr txBox="1"/>
          <p:nvPr/>
        </p:nvSpPr>
        <p:spPr>
          <a:xfrm>
            <a:off x="3267109" y="2156561"/>
            <a:ext cx="5667646" cy="646331"/>
          </a:xfrm>
          <a:prstGeom prst="rect">
            <a:avLst/>
          </a:prstGeom>
          <a:solidFill>
            <a:srgbClr val="92D050"/>
          </a:solidFill>
        </p:spPr>
        <p:txBody>
          <a:bodyPr wrap="square" rtlCol="0">
            <a:spAutoFit/>
          </a:bodyPr>
          <a:lstStyle/>
          <a:p>
            <a:r>
              <a:rPr lang="en-US" dirty="0"/>
              <a:t>Will not issue any equity shares since LSL is holding 100% equity shares of TCBPL</a:t>
            </a:r>
            <a:endParaRPr lang="en-IN" dirty="0"/>
          </a:p>
        </p:txBody>
      </p:sp>
      <p:cxnSp>
        <p:nvCxnSpPr>
          <p:cNvPr id="60" name="Straight Arrow Connector 59">
            <a:extLst>
              <a:ext uri="{FF2B5EF4-FFF2-40B4-BE49-F238E27FC236}">
                <a16:creationId xmlns:a16="http://schemas.microsoft.com/office/drawing/2014/main" id="{3141B06E-7147-4839-A688-CC5DA135E769}"/>
              </a:ext>
            </a:extLst>
          </p:cNvPr>
          <p:cNvCxnSpPr>
            <a:cxnSpLocks/>
          </p:cNvCxnSpPr>
          <p:nvPr/>
        </p:nvCxnSpPr>
        <p:spPr>
          <a:xfrm>
            <a:off x="3267109" y="3437784"/>
            <a:ext cx="5743819" cy="286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0948A558-3026-4FC9-9A27-04EF5B43F0A5}"/>
              </a:ext>
            </a:extLst>
          </p:cNvPr>
          <p:cNvCxnSpPr>
            <a:cxnSpLocks/>
          </p:cNvCxnSpPr>
          <p:nvPr/>
        </p:nvCxnSpPr>
        <p:spPr>
          <a:xfrm flipH="1">
            <a:off x="3296985" y="3615250"/>
            <a:ext cx="57139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C5ABC52A-5EF9-4E84-9824-E76DB2E1BF7F}"/>
              </a:ext>
            </a:extLst>
          </p:cNvPr>
          <p:cNvSpPr txBox="1"/>
          <p:nvPr/>
        </p:nvSpPr>
        <p:spPr>
          <a:xfrm>
            <a:off x="4786892" y="3011768"/>
            <a:ext cx="1953319" cy="369332"/>
          </a:xfrm>
          <a:prstGeom prst="rect">
            <a:avLst/>
          </a:prstGeom>
          <a:solidFill>
            <a:srgbClr val="92D050"/>
          </a:solidFill>
        </p:spPr>
        <p:txBody>
          <a:bodyPr wrap="square" rtlCol="0">
            <a:spAutoFit/>
          </a:bodyPr>
          <a:lstStyle/>
          <a:p>
            <a:r>
              <a:rPr lang="en-US" dirty="0"/>
              <a:t>Amalgamation</a:t>
            </a:r>
            <a:endParaRPr lang="en-IN" dirty="0"/>
          </a:p>
        </p:txBody>
      </p:sp>
      <p:sp>
        <p:nvSpPr>
          <p:cNvPr id="66" name="TextBox 65">
            <a:extLst>
              <a:ext uri="{FF2B5EF4-FFF2-40B4-BE49-F238E27FC236}">
                <a16:creationId xmlns:a16="http://schemas.microsoft.com/office/drawing/2014/main" id="{CFA7AD20-DDBE-4C5C-A297-54D5D34D13D4}"/>
              </a:ext>
            </a:extLst>
          </p:cNvPr>
          <p:cNvSpPr txBox="1"/>
          <p:nvPr/>
        </p:nvSpPr>
        <p:spPr>
          <a:xfrm>
            <a:off x="3296985" y="3740435"/>
            <a:ext cx="5667646" cy="646331"/>
          </a:xfrm>
          <a:prstGeom prst="rect">
            <a:avLst/>
          </a:prstGeom>
          <a:solidFill>
            <a:srgbClr val="92D050"/>
          </a:solidFill>
        </p:spPr>
        <p:txBody>
          <a:bodyPr wrap="square" rtlCol="0">
            <a:spAutoFit/>
          </a:bodyPr>
          <a:lstStyle/>
          <a:p>
            <a:r>
              <a:rPr lang="en-US" dirty="0"/>
              <a:t>Will issue 13 equity shares of Rs. 10 each of LSL for every 40 equity shares of Rs. 10 each of DSBPL</a:t>
            </a:r>
            <a:endParaRPr lang="en-IN" dirty="0"/>
          </a:p>
        </p:txBody>
      </p:sp>
      <p:cxnSp>
        <p:nvCxnSpPr>
          <p:cNvPr id="68" name="Straight Arrow Connector 67">
            <a:extLst>
              <a:ext uri="{FF2B5EF4-FFF2-40B4-BE49-F238E27FC236}">
                <a16:creationId xmlns:a16="http://schemas.microsoft.com/office/drawing/2014/main" id="{8CD42959-0CAF-4B14-AEA6-EF4A1C38DAE3}"/>
              </a:ext>
            </a:extLst>
          </p:cNvPr>
          <p:cNvCxnSpPr>
            <a:cxnSpLocks/>
          </p:cNvCxnSpPr>
          <p:nvPr/>
        </p:nvCxnSpPr>
        <p:spPr>
          <a:xfrm>
            <a:off x="3267109" y="5029185"/>
            <a:ext cx="57438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FD0AB0B9-BAA2-4DF0-BE65-687AC53C822F}"/>
              </a:ext>
            </a:extLst>
          </p:cNvPr>
          <p:cNvCxnSpPr/>
          <p:nvPr/>
        </p:nvCxnSpPr>
        <p:spPr>
          <a:xfrm flipH="1">
            <a:off x="3257247" y="5160701"/>
            <a:ext cx="57536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C28A22CC-ABEC-46BE-9910-630006D0D03E}"/>
              </a:ext>
            </a:extLst>
          </p:cNvPr>
          <p:cNvSpPr txBox="1"/>
          <p:nvPr/>
        </p:nvSpPr>
        <p:spPr>
          <a:xfrm>
            <a:off x="4786892" y="4604815"/>
            <a:ext cx="1911927" cy="369332"/>
          </a:xfrm>
          <a:prstGeom prst="rect">
            <a:avLst/>
          </a:prstGeom>
          <a:solidFill>
            <a:srgbClr val="92D050"/>
          </a:solidFill>
        </p:spPr>
        <p:txBody>
          <a:bodyPr wrap="square" rtlCol="0">
            <a:spAutoFit/>
          </a:bodyPr>
          <a:lstStyle/>
          <a:p>
            <a:r>
              <a:rPr lang="en-US" dirty="0"/>
              <a:t>Amalgamation</a:t>
            </a:r>
            <a:endParaRPr lang="en-IN" dirty="0"/>
          </a:p>
        </p:txBody>
      </p:sp>
      <p:sp>
        <p:nvSpPr>
          <p:cNvPr id="74" name="TextBox 73">
            <a:extLst>
              <a:ext uri="{FF2B5EF4-FFF2-40B4-BE49-F238E27FC236}">
                <a16:creationId xmlns:a16="http://schemas.microsoft.com/office/drawing/2014/main" id="{D71AF6FB-C16C-499E-8659-CA3D8AEA5E92}"/>
              </a:ext>
            </a:extLst>
          </p:cNvPr>
          <p:cNvSpPr txBox="1"/>
          <p:nvPr/>
        </p:nvSpPr>
        <p:spPr>
          <a:xfrm>
            <a:off x="3422073" y="5292415"/>
            <a:ext cx="5486400" cy="923330"/>
          </a:xfrm>
          <a:prstGeom prst="rect">
            <a:avLst/>
          </a:prstGeom>
          <a:solidFill>
            <a:srgbClr val="92D050"/>
          </a:solidFill>
        </p:spPr>
        <p:txBody>
          <a:bodyPr wrap="square" rtlCol="0">
            <a:spAutoFit/>
          </a:bodyPr>
          <a:lstStyle/>
          <a:p>
            <a:r>
              <a:rPr lang="en-US" dirty="0"/>
              <a:t>Will issue 01 equity share of Rs. 10 each of LSL for every 05 equity shares of Rs. 10 each of SLCPL</a:t>
            </a:r>
            <a:endParaRPr lang="en-IN" dirty="0"/>
          </a:p>
        </p:txBody>
      </p:sp>
      <p:sp>
        <p:nvSpPr>
          <p:cNvPr id="76" name="TextBox 75">
            <a:extLst>
              <a:ext uri="{FF2B5EF4-FFF2-40B4-BE49-F238E27FC236}">
                <a16:creationId xmlns:a16="http://schemas.microsoft.com/office/drawing/2014/main" id="{9C707E50-B5BA-4D27-8C15-AD2251752EC4}"/>
              </a:ext>
            </a:extLst>
          </p:cNvPr>
          <p:cNvSpPr txBox="1"/>
          <p:nvPr/>
        </p:nvSpPr>
        <p:spPr>
          <a:xfrm>
            <a:off x="152850" y="6347458"/>
            <a:ext cx="7759250" cy="369332"/>
          </a:xfrm>
          <a:prstGeom prst="rect">
            <a:avLst/>
          </a:prstGeom>
          <a:solidFill>
            <a:schemeClr val="accent1">
              <a:lumMod val="60000"/>
              <a:lumOff val="40000"/>
            </a:schemeClr>
          </a:solidFill>
        </p:spPr>
        <p:txBody>
          <a:bodyPr wrap="square" rtlCol="0">
            <a:spAutoFit/>
          </a:bodyPr>
          <a:lstStyle/>
          <a:p>
            <a:r>
              <a:rPr lang="en-US" dirty="0"/>
              <a:t>*TCBPL, DSBPL and SLCPL shall stand dissolved without winding up</a:t>
            </a:r>
            <a:endParaRPr lang="en-IN" dirty="0"/>
          </a:p>
        </p:txBody>
      </p:sp>
      <p:sp>
        <p:nvSpPr>
          <p:cNvPr id="4" name="Slide Number Placeholder 3">
            <a:extLst>
              <a:ext uri="{FF2B5EF4-FFF2-40B4-BE49-F238E27FC236}">
                <a16:creationId xmlns:a16="http://schemas.microsoft.com/office/drawing/2014/main" id="{A0A1B4E5-C2C3-4643-98E5-55EDE518DB44}"/>
              </a:ext>
            </a:extLst>
          </p:cNvPr>
          <p:cNvSpPr>
            <a:spLocks noGrp="1"/>
          </p:cNvSpPr>
          <p:nvPr>
            <p:ph type="sldNum" sz="quarter" idx="12"/>
          </p:nvPr>
        </p:nvSpPr>
        <p:spPr>
          <a:xfrm>
            <a:off x="10352540" y="0"/>
            <a:ext cx="689533" cy="484909"/>
          </a:xfrm>
        </p:spPr>
        <p:txBody>
          <a:bodyPr/>
          <a:lstStyle/>
          <a:p>
            <a:fld id="{E1C7BB39-5BB2-498F-9E55-868A67194E62}" type="slidenum">
              <a:rPr lang="en-IN" smtClean="0"/>
              <a:t>1</a:t>
            </a:fld>
            <a:endParaRPr lang="en-IN" dirty="0"/>
          </a:p>
        </p:txBody>
      </p:sp>
    </p:spTree>
    <p:extLst>
      <p:ext uri="{BB962C8B-B14F-4D97-AF65-F5344CB8AC3E}">
        <p14:creationId xmlns:p14="http://schemas.microsoft.com/office/powerpoint/2010/main" val="2747806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2FDD0C-7075-4345-B25C-A49C8F95030B}"/>
              </a:ext>
            </a:extLst>
          </p:cNvPr>
          <p:cNvSpPr>
            <a:spLocks noGrp="1"/>
          </p:cNvSpPr>
          <p:nvPr>
            <p:ph type="sldNum" sz="quarter" idx="12"/>
          </p:nvPr>
        </p:nvSpPr>
        <p:spPr/>
        <p:txBody>
          <a:bodyPr/>
          <a:lstStyle/>
          <a:p>
            <a:fld id="{E1C7BB39-5BB2-498F-9E55-868A67194E62}" type="slidenum">
              <a:rPr lang="en-IN" smtClean="0"/>
              <a:t>10</a:t>
            </a:fld>
            <a:endParaRPr lang="en-IN"/>
          </a:p>
        </p:txBody>
      </p:sp>
      <p:sp>
        <p:nvSpPr>
          <p:cNvPr id="3" name="TextBox 2">
            <a:extLst>
              <a:ext uri="{FF2B5EF4-FFF2-40B4-BE49-F238E27FC236}">
                <a16:creationId xmlns:a16="http://schemas.microsoft.com/office/drawing/2014/main" id="{27D57E5E-FA1A-430F-BD03-0C0E512DA007}"/>
              </a:ext>
            </a:extLst>
          </p:cNvPr>
          <p:cNvSpPr txBox="1"/>
          <p:nvPr/>
        </p:nvSpPr>
        <p:spPr>
          <a:xfrm>
            <a:off x="0" y="111063"/>
            <a:ext cx="7500938" cy="369332"/>
          </a:xfrm>
          <a:prstGeom prst="rect">
            <a:avLst/>
          </a:prstGeom>
          <a:noFill/>
        </p:spPr>
        <p:txBody>
          <a:bodyPr wrap="square" rtlCol="0">
            <a:spAutoFit/>
          </a:bodyPr>
          <a:lstStyle/>
          <a:p>
            <a:r>
              <a:rPr lang="en-US" dirty="0"/>
              <a:t>(ii) </a:t>
            </a:r>
            <a:r>
              <a:rPr lang="en-US" u="sng" dirty="0"/>
              <a:t>Transferor Company No.2: </a:t>
            </a:r>
            <a:r>
              <a:rPr lang="en-US" u="sng" dirty="0" err="1"/>
              <a:t>Daadi</a:t>
            </a:r>
            <a:r>
              <a:rPr lang="en-US" u="sng" dirty="0"/>
              <a:t> Stock Broking Private Limited</a:t>
            </a:r>
            <a:endParaRPr lang="en-IN" u="sng" dirty="0"/>
          </a:p>
        </p:txBody>
      </p:sp>
      <p:graphicFrame>
        <p:nvGraphicFramePr>
          <p:cNvPr id="4" name="Table 13">
            <a:extLst>
              <a:ext uri="{FF2B5EF4-FFF2-40B4-BE49-F238E27FC236}">
                <a16:creationId xmlns:a16="http://schemas.microsoft.com/office/drawing/2014/main" id="{CBF40AA0-9030-469F-BE36-A20018CC6890}"/>
              </a:ext>
            </a:extLst>
          </p:cNvPr>
          <p:cNvGraphicFramePr>
            <a:graphicFrameLocks noGrp="1"/>
          </p:cNvGraphicFramePr>
          <p:nvPr>
            <p:extLst>
              <p:ext uri="{D42A27DB-BD31-4B8C-83A1-F6EECF244321}">
                <p14:modId xmlns:p14="http://schemas.microsoft.com/office/powerpoint/2010/main" val="2524706245"/>
              </p:ext>
            </p:extLst>
          </p:nvPr>
        </p:nvGraphicFramePr>
        <p:xfrm>
          <a:off x="369020" y="679572"/>
          <a:ext cx="8127999" cy="14782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127589">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9,95,000</a:t>
                      </a:r>
                      <a:endParaRPr lang="en-IN" dirty="0"/>
                    </a:p>
                  </a:txBody>
                  <a:tcPr>
                    <a:solidFill>
                      <a:schemeClr val="accent6">
                        <a:lumMod val="75000"/>
                      </a:schemeClr>
                    </a:solidFill>
                  </a:tcPr>
                </a:tc>
                <a:tc>
                  <a:txBody>
                    <a:bodyPr/>
                    <a:lstStyle/>
                    <a:p>
                      <a:pPr algn="ctr"/>
                      <a:r>
                        <a:rPr lang="en-US" dirty="0"/>
                        <a:t>94.76</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5,50,000</a:t>
                      </a:r>
                      <a:endParaRPr lang="en-IN" dirty="0"/>
                    </a:p>
                  </a:txBody>
                  <a:tcPr>
                    <a:solidFill>
                      <a:schemeClr val="accent6">
                        <a:lumMod val="75000"/>
                      </a:schemeClr>
                    </a:solidFill>
                  </a:tcPr>
                </a:tc>
                <a:tc>
                  <a:txBody>
                    <a:bodyPr/>
                    <a:lstStyle/>
                    <a:p>
                      <a:pPr algn="ctr"/>
                      <a:r>
                        <a:rPr lang="en-US" dirty="0"/>
                        <a:t>5.24</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10,50,000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5" name="TextBox 4">
            <a:extLst>
              <a:ext uri="{FF2B5EF4-FFF2-40B4-BE49-F238E27FC236}">
                <a16:creationId xmlns:a16="http://schemas.microsoft.com/office/drawing/2014/main" id="{363E0653-22B5-41D9-A23B-14BE16F25A2E}"/>
              </a:ext>
            </a:extLst>
          </p:cNvPr>
          <p:cNvSpPr txBox="1"/>
          <p:nvPr/>
        </p:nvSpPr>
        <p:spPr>
          <a:xfrm>
            <a:off x="-114300" y="2357029"/>
            <a:ext cx="7729538" cy="369332"/>
          </a:xfrm>
          <a:prstGeom prst="rect">
            <a:avLst/>
          </a:prstGeom>
          <a:noFill/>
        </p:spPr>
        <p:txBody>
          <a:bodyPr wrap="square" rtlCol="0">
            <a:spAutoFit/>
          </a:bodyPr>
          <a:lstStyle/>
          <a:p>
            <a:r>
              <a:rPr lang="en-US" dirty="0"/>
              <a:t>(iii) </a:t>
            </a:r>
            <a:r>
              <a:rPr lang="en-US" u="sng" dirty="0"/>
              <a:t>Transferor Company No.3: Shiv Lalit Consultancy Pvt Ltd</a:t>
            </a:r>
            <a:endParaRPr lang="en-IN" u="sng" dirty="0"/>
          </a:p>
        </p:txBody>
      </p:sp>
      <p:graphicFrame>
        <p:nvGraphicFramePr>
          <p:cNvPr id="6" name="Table 13">
            <a:extLst>
              <a:ext uri="{FF2B5EF4-FFF2-40B4-BE49-F238E27FC236}">
                <a16:creationId xmlns:a16="http://schemas.microsoft.com/office/drawing/2014/main" id="{17254C09-44C3-4B85-ACCB-02BD6DED3867}"/>
              </a:ext>
            </a:extLst>
          </p:cNvPr>
          <p:cNvGraphicFramePr>
            <a:graphicFrameLocks noGrp="1"/>
          </p:cNvGraphicFramePr>
          <p:nvPr>
            <p:extLst>
              <p:ext uri="{D42A27DB-BD31-4B8C-83A1-F6EECF244321}">
                <p14:modId xmlns:p14="http://schemas.microsoft.com/office/powerpoint/2010/main" val="1523322103"/>
              </p:ext>
            </p:extLst>
          </p:nvPr>
        </p:nvGraphicFramePr>
        <p:xfrm>
          <a:off x="369019" y="282347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20,14,490</a:t>
                      </a:r>
                      <a:endParaRPr lang="en-IN" dirty="0"/>
                    </a:p>
                  </a:txBody>
                  <a:tcPr>
                    <a:solidFill>
                      <a:schemeClr val="accent6">
                        <a:lumMod val="75000"/>
                      </a:schemeClr>
                    </a:solidFill>
                  </a:tcPr>
                </a:tc>
                <a:tc>
                  <a:txBody>
                    <a:bodyPr/>
                    <a:lstStyle/>
                    <a:p>
                      <a:pPr algn="ctr"/>
                      <a:r>
                        <a:rPr lang="en-US" dirty="0"/>
                        <a:t>100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20,14,490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7" name="TextBox 6">
            <a:extLst>
              <a:ext uri="{FF2B5EF4-FFF2-40B4-BE49-F238E27FC236}">
                <a16:creationId xmlns:a16="http://schemas.microsoft.com/office/drawing/2014/main" id="{E266C819-613A-4733-8B7D-9B8A5C35CD4B}"/>
              </a:ext>
            </a:extLst>
          </p:cNvPr>
          <p:cNvSpPr txBox="1"/>
          <p:nvPr/>
        </p:nvSpPr>
        <p:spPr>
          <a:xfrm>
            <a:off x="0" y="4448789"/>
            <a:ext cx="7729538" cy="369332"/>
          </a:xfrm>
          <a:prstGeom prst="rect">
            <a:avLst/>
          </a:prstGeom>
          <a:noFill/>
        </p:spPr>
        <p:txBody>
          <a:bodyPr wrap="square" rtlCol="0">
            <a:spAutoFit/>
          </a:bodyPr>
          <a:lstStyle/>
          <a:p>
            <a:r>
              <a:rPr lang="en-US" dirty="0"/>
              <a:t>(iv) </a:t>
            </a:r>
            <a:r>
              <a:rPr lang="en-US" u="sng" dirty="0"/>
              <a:t>Transferee Company: </a:t>
            </a:r>
            <a:r>
              <a:rPr lang="en-US" u="sng" dirty="0" err="1"/>
              <a:t>Lohia</a:t>
            </a:r>
            <a:r>
              <a:rPr lang="en-US" u="sng" dirty="0"/>
              <a:t> Securities Limited</a:t>
            </a:r>
            <a:endParaRPr lang="en-IN" u="sng" dirty="0"/>
          </a:p>
        </p:txBody>
      </p:sp>
      <p:graphicFrame>
        <p:nvGraphicFramePr>
          <p:cNvPr id="8" name="Table 13">
            <a:extLst>
              <a:ext uri="{FF2B5EF4-FFF2-40B4-BE49-F238E27FC236}">
                <a16:creationId xmlns:a16="http://schemas.microsoft.com/office/drawing/2014/main" id="{3D2F490B-9D66-43F6-96E8-7A23803E1FAD}"/>
              </a:ext>
            </a:extLst>
          </p:cNvPr>
          <p:cNvGraphicFramePr>
            <a:graphicFrameLocks noGrp="1"/>
          </p:cNvGraphicFramePr>
          <p:nvPr>
            <p:extLst>
              <p:ext uri="{D42A27DB-BD31-4B8C-83A1-F6EECF244321}">
                <p14:modId xmlns:p14="http://schemas.microsoft.com/office/powerpoint/2010/main" val="2432969046"/>
              </p:ext>
            </p:extLst>
          </p:nvPr>
        </p:nvGraphicFramePr>
        <p:xfrm>
          <a:off x="369019" y="496008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36,97,417</a:t>
                      </a:r>
                      <a:endParaRPr lang="en-IN" dirty="0"/>
                    </a:p>
                  </a:txBody>
                  <a:tcPr>
                    <a:solidFill>
                      <a:schemeClr val="accent6">
                        <a:lumMod val="75000"/>
                      </a:schemeClr>
                    </a:solidFill>
                  </a:tcPr>
                </a:tc>
                <a:tc>
                  <a:txBody>
                    <a:bodyPr/>
                    <a:lstStyle/>
                    <a:p>
                      <a:pPr algn="ctr"/>
                      <a:r>
                        <a:rPr lang="en-US" dirty="0"/>
                        <a:t>74.20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12,85,517</a:t>
                      </a:r>
                      <a:endParaRPr lang="en-IN" dirty="0"/>
                    </a:p>
                  </a:txBody>
                  <a:tcPr>
                    <a:solidFill>
                      <a:schemeClr val="accent6">
                        <a:lumMod val="75000"/>
                      </a:schemeClr>
                    </a:solidFill>
                  </a:tcPr>
                </a:tc>
                <a:tc>
                  <a:txBody>
                    <a:bodyPr/>
                    <a:lstStyle/>
                    <a:p>
                      <a:pPr algn="ctr"/>
                      <a:r>
                        <a:rPr lang="en-US" dirty="0"/>
                        <a:t>25.80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49,83,000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Tree>
    <p:extLst>
      <p:ext uri="{BB962C8B-B14F-4D97-AF65-F5344CB8AC3E}">
        <p14:creationId xmlns:p14="http://schemas.microsoft.com/office/powerpoint/2010/main" val="2065662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62EA3D5-340E-486E-BCCE-7C0E15FC5FCC}"/>
              </a:ext>
            </a:extLst>
          </p:cNvPr>
          <p:cNvSpPr>
            <a:spLocks noGrp="1"/>
          </p:cNvSpPr>
          <p:nvPr>
            <p:ph type="sldNum" sz="quarter" idx="12"/>
          </p:nvPr>
        </p:nvSpPr>
        <p:spPr/>
        <p:txBody>
          <a:bodyPr/>
          <a:lstStyle/>
          <a:p>
            <a:fld id="{E1C7BB39-5BB2-498F-9E55-868A67194E62}" type="slidenum">
              <a:rPr lang="en-IN" smtClean="0"/>
              <a:t>11</a:t>
            </a:fld>
            <a:endParaRPr lang="en-IN"/>
          </a:p>
        </p:txBody>
      </p:sp>
      <p:sp>
        <p:nvSpPr>
          <p:cNvPr id="3" name="TextBox 2">
            <a:extLst>
              <a:ext uri="{FF2B5EF4-FFF2-40B4-BE49-F238E27FC236}">
                <a16:creationId xmlns:a16="http://schemas.microsoft.com/office/drawing/2014/main" id="{952537F2-E5E5-489A-95DC-CDA1092E44AE}"/>
              </a:ext>
            </a:extLst>
          </p:cNvPr>
          <p:cNvSpPr txBox="1"/>
          <p:nvPr/>
        </p:nvSpPr>
        <p:spPr>
          <a:xfrm>
            <a:off x="207818" y="310240"/>
            <a:ext cx="8744816" cy="369332"/>
          </a:xfrm>
          <a:prstGeom prst="rect">
            <a:avLst/>
          </a:prstGeom>
          <a:solidFill>
            <a:schemeClr val="accent6">
              <a:lumMod val="75000"/>
            </a:schemeClr>
          </a:solidFill>
        </p:spPr>
        <p:txBody>
          <a:bodyPr wrap="square" rtlCol="0">
            <a:spAutoFit/>
          </a:bodyPr>
          <a:lstStyle/>
          <a:p>
            <a:pPr algn="ctr"/>
            <a:r>
              <a:rPr lang="en-US" b="1" u="sng" dirty="0"/>
              <a:t>Post-Amalgamation Shareholding Pattern of Transferee / Resulting company</a:t>
            </a:r>
            <a:endParaRPr lang="en-IN" b="1" u="sng" dirty="0"/>
          </a:p>
        </p:txBody>
      </p:sp>
      <p:graphicFrame>
        <p:nvGraphicFramePr>
          <p:cNvPr id="5" name="Table 13">
            <a:extLst>
              <a:ext uri="{FF2B5EF4-FFF2-40B4-BE49-F238E27FC236}">
                <a16:creationId xmlns:a16="http://schemas.microsoft.com/office/drawing/2014/main" id="{28D50141-8841-4B15-830F-23A4A5FA83F2}"/>
              </a:ext>
            </a:extLst>
          </p:cNvPr>
          <p:cNvGraphicFramePr>
            <a:graphicFrameLocks noGrp="1"/>
          </p:cNvGraphicFramePr>
          <p:nvPr>
            <p:extLst>
              <p:ext uri="{D42A27DB-BD31-4B8C-83A1-F6EECF244321}">
                <p14:modId xmlns:p14="http://schemas.microsoft.com/office/powerpoint/2010/main" val="1768525171"/>
              </p:ext>
            </p:extLst>
          </p:nvPr>
        </p:nvGraphicFramePr>
        <p:xfrm>
          <a:off x="207818" y="834911"/>
          <a:ext cx="8744817" cy="1483360"/>
        </p:xfrm>
        <a:graphic>
          <a:graphicData uri="http://schemas.openxmlformats.org/drawingml/2006/table">
            <a:tbl>
              <a:tblPr firstRow="1" bandRow="1">
                <a:tableStyleId>{5C22544A-7EE6-4342-B048-85BDC9FD1C3A}</a:tableStyleId>
              </a:tblPr>
              <a:tblGrid>
                <a:gridCol w="2914939">
                  <a:extLst>
                    <a:ext uri="{9D8B030D-6E8A-4147-A177-3AD203B41FA5}">
                      <a16:colId xmlns:a16="http://schemas.microsoft.com/office/drawing/2014/main" val="2762511641"/>
                    </a:ext>
                  </a:extLst>
                </a:gridCol>
                <a:gridCol w="2914939">
                  <a:extLst>
                    <a:ext uri="{9D8B030D-6E8A-4147-A177-3AD203B41FA5}">
                      <a16:colId xmlns:a16="http://schemas.microsoft.com/office/drawing/2014/main" val="2197846518"/>
                    </a:ext>
                  </a:extLst>
                </a:gridCol>
                <a:gridCol w="2914939">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34,51,411</a:t>
                      </a:r>
                      <a:endParaRPr lang="en-IN" dirty="0"/>
                    </a:p>
                  </a:txBody>
                  <a:tcPr>
                    <a:solidFill>
                      <a:schemeClr val="accent6">
                        <a:lumMod val="75000"/>
                      </a:schemeClr>
                    </a:solidFill>
                  </a:tcPr>
                </a:tc>
                <a:tc>
                  <a:txBody>
                    <a:bodyPr/>
                    <a:lstStyle/>
                    <a:p>
                      <a:pPr algn="ctr"/>
                      <a:r>
                        <a:rPr lang="en-US" dirty="0"/>
                        <a:t>72.59</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13,03,458</a:t>
                      </a:r>
                      <a:endParaRPr lang="en-IN" dirty="0"/>
                    </a:p>
                  </a:txBody>
                  <a:tcPr>
                    <a:solidFill>
                      <a:schemeClr val="accent6">
                        <a:lumMod val="75000"/>
                      </a:schemeClr>
                    </a:solidFill>
                  </a:tcPr>
                </a:tc>
                <a:tc>
                  <a:txBody>
                    <a:bodyPr/>
                    <a:lstStyle/>
                    <a:p>
                      <a:pPr algn="ctr"/>
                      <a:r>
                        <a:rPr lang="en-US" dirty="0"/>
                        <a:t>27.41</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47,54,869</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Tree>
    <p:extLst>
      <p:ext uri="{BB962C8B-B14F-4D97-AF65-F5344CB8AC3E}">
        <p14:creationId xmlns:p14="http://schemas.microsoft.com/office/powerpoint/2010/main" val="1852122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15C9A7E-5837-4D8C-AF50-930EFE2D115A}"/>
              </a:ext>
            </a:extLst>
          </p:cNvPr>
          <p:cNvSpPr txBox="1"/>
          <p:nvPr/>
        </p:nvSpPr>
        <p:spPr>
          <a:xfrm>
            <a:off x="86769" y="1086324"/>
            <a:ext cx="11592613" cy="369332"/>
          </a:xfrm>
          <a:prstGeom prst="rect">
            <a:avLst/>
          </a:prstGeom>
          <a:solidFill>
            <a:schemeClr val="accent4"/>
          </a:solidFill>
        </p:spPr>
        <p:txBody>
          <a:bodyPr wrap="square" rtlCol="0">
            <a:spAutoFit/>
          </a:bodyPr>
          <a:lstStyle/>
          <a:p>
            <a:r>
              <a:rPr lang="en-US" dirty="0"/>
              <a:t>6) Existing and Proposed Capital Structure(Shareholding Pattern) of the entities involved in the Scheme</a:t>
            </a:r>
            <a:endParaRPr lang="en-IN" dirty="0"/>
          </a:p>
        </p:txBody>
      </p:sp>
      <p:sp>
        <p:nvSpPr>
          <p:cNvPr id="6" name="TextBox 5">
            <a:extLst>
              <a:ext uri="{FF2B5EF4-FFF2-40B4-BE49-F238E27FC236}">
                <a16:creationId xmlns:a16="http://schemas.microsoft.com/office/drawing/2014/main" id="{6EEBB0F9-82AD-4DEF-A5DC-36FF8292791F}"/>
              </a:ext>
            </a:extLst>
          </p:cNvPr>
          <p:cNvSpPr txBox="1"/>
          <p:nvPr/>
        </p:nvSpPr>
        <p:spPr>
          <a:xfrm>
            <a:off x="0" y="2274251"/>
            <a:ext cx="7038109" cy="369332"/>
          </a:xfrm>
          <a:prstGeom prst="rect">
            <a:avLst/>
          </a:prstGeom>
          <a:noFill/>
        </p:spPr>
        <p:txBody>
          <a:bodyPr wrap="square" rtlCol="0">
            <a:spAutoFit/>
          </a:bodyPr>
          <a:lstStyle/>
          <a:p>
            <a:r>
              <a:rPr lang="en-US" dirty="0"/>
              <a:t>(</a:t>
            </a:r>
            <a:r>
              <a:rPr lang="en-US" dirty="0" err="1"/>
              <a:t>i</a:t>
            </a:r>
            <a:r>
              <a:rPr lang="en-US" dirty="0"/>
              <a:t>) </a:t>
            </a:r>
            <a:r>
              <a:rPr lang="en-US" u="sng" dirty="0"/>
              <a:t>Transferor Company No.1: Trade City Barter Private Limited</a:t>
            </a:r>
            <a:endParaRPr lang="en-IN" u="sng" dirty="0"/>
          </a:p>
        </p:txBody>
      </p:sp>
      <p:sp>
        <p:nvSpPr>
          <p:cNvPr id="7" name="TextBox 6">
            <a:extLst>
              <a:ext uri="{FF2B5EF4-FFF2-40B4-BE49-F238E27FC236}">
                <a16:creationId xmlns:a16="http://schemas.microsoft.com/office/drawing/2014/main" id="{DCD0C8D4-DE4E-4F79-9E9A-E0B4D8819B53}"/>
              </a:ext>
            </a:extLst>
          </p:cNvPr>
          <p:cNvSpPr txBox="1"/>
          <p:nvPr/>
        </p:nvSpPr>
        <p:spPr>
          <a:xfrm>
            <a:off x="2066490" y="1605410"/>
            <a:ext cx="7143750" cy="369332"/>
          </a:xfrm>
          <a:prstGeom prst="rect">
            <a:avLst/>
          </a:prstGeom>
          <a:solidFill>
            <a:schemeClr val="accent6">
              <a:lumMod val="75000"/>
            </a:schemeClr>
          </a:solidFill>
        </p:spPr>
        <p:txBody>
          <a:bodyPr wrap="square" rtlCol="0">
            <a:spAutoFit/>
          </a:bodyPr>
          <a:lstStyle/>
          <a:p>
            <a:pPr algn="ctr"/>
            <a:r>
              <a:rPr lang="en-US" b="1" u="sng" dirty="0"/>
              <a:t>Pre-Amalgamation Shareholding Pattern of all the companies</a:t>
            </a:r>
            <a:endParaRPr lang="en-IN" b="1" u="sng" dirty="0"/>
          </a:p>
        </p:txBody>
      </p:sp>
      <p:graphicFrame>
        <p:nvGraphicFramePr>
          <p:cNvPr id="13" name="Table 13">
            <a:extLst>
              <a:ext uri="{FF2B5EF4-FFF2-40B4-BE49-F238E27FC236}">
                <a16:creationId xmlns:a16="http://schemas.microsoft.com/office/drawing/2014/main" id="{4C8B3DFE-5E58-4E7B-8AE8-71788D6D5F49}"/>
              </a:ext>
            </a:extLst>
          </p:cNvPr>
          <p:cNvGraphicFramePr>
            <a:graphicFrameLocks noGrp="1"/>
          </p:cNvGraphicFramePr>
          <p:nvPr>
            <p:extLst>
              <p:ext uri="{D42A27DB-BD31-4B8C-83A1-F6EECF244321}">
                <p14:modId xmlns:p14="http://schemas.microsoft.com/office/powerpoint/2010/main" val="4096208926"/>
              </p:ext>
            </p:extLst>
          </p:nvPr>
        </p:nvGraphicFramePr>
        <p:xfrm>
          <a:off x="1560564" y="2902027"/>
          <a:ext cx="8127999" cy="14782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7,05,200</a:t>
                      </a:r>
                      <a:endParaRPr lang="en-IN" dirty="0"/>
                    </a:p>
                  </a:txBody>
                  <a:tcPr>
                    <a:solidFill>
                      <a:schemeClr val="accent6">
                        <a:lumMod val="75000"/>
                      </a:schemeClr>
                    </a:solidFill>
                  </a:tcPr>
                </a:tc>
                <a:tc>
                  <a:txBody>
                    <a:bodyPr/>
                    <a:lstStyle/>
                    <a:p>
                      <a:pPr algn="ctr"/>
                      <a:r>
                        <a:rPr lang="en-US" dirty="0"/>
                        <a:t>100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7,05,200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15" name="TextBox 14">
            <a:extLst>
              <a:ext uri="{FF2B5EF4-FFF2-40B4-BE49-F238E27FC236}">
                <a16:creationId xmlns:a16="http://schemas.microsoft.com/office/drawing/2014/main" id="{BFEFBC88-81B6-46FD-8924-B5D6DE7B0F17}"/>
              </a:ext>
            </a:extLst>
          </p:cNvPr>
          <p:cNvSpPr txBox="1"/>
          <p:nvPr/>
        </p:nvSpPr>
        <p:spPr>
          <a:xfrm>
            <a:off x="86769" y="4527864"/>
            <a:ext cx="7500938" cy="369332"/>
          </a:xfrm>
          <a:prstGeom prst="rect">
            <a:avLst/>
          </a:prstGeom>
          <a:noFill/>
        </p:spPr>
        <p:txBody>
          <a:bodyPr wrap="square" rtlCol="0">
            <a:spAutoFit/>
          </a:bodyPr>
          <a:lstStyle/>
          <a:p>
            <a:r>
              <a:rPr lang="en-US" dirty="0"/>
              <a:t>(ii) </a:t>
            </a:r>
            <a:r>
              <a:rPr lang="en-US" u="sng" dirty="0"/>
              <a:t>Transferor Company No.2: </a:t>
            </a:r>
            <a:r>
              <a:rPr lang="en-US" u="sng" dirty="0" err="1"/>
              <a:t>Daadi</a:t>
            </a:r>
            <a:r>
              <a:rPr lang="en-US" u="sng" dirty="0"/>
              <a:t> Stock Broking Private Limited</a:t>
            </a:r>
            <a:endParaRPr lang="en-IN" u="sng" dirty="0"/>
          </a:p>
        </p:txBody>
      </p:sp>
      <p:graphicFrame>
        <p:nvGraphicFramePr>
          <p:cNvPr id="16" name="Table 13">
            <a:extLst>
              <a:ext uri="{FF2B5EF4-FFF2-40B4-BE49-F238E27FC236}">
                <a16:creationId xmlns:a16="http://schemas.microsoft.com/office/drawing/2014/main" id="{8BEAD96C-45EB-4F83-BFC4-FDF1A2BA421B}"/>
              </a:ext>
            </a:extLst>
          </p:cNvPr>
          <p:cNvGraphicFramePr>
            <a:graphicFrameLocks noGrp="1"/>
          </p:cNvGraphicFramePr>
          <p:nvPr>
            <p:extLst>
              <p:ext uri="{D42A27DB-BD31-4B8C-83A1-F6EECF244321}">
                <p14:modId xmlns:p14="http://schemas.microsoft.com/office/powerpoint/2010/main" val="3621704695"/>
              </p:ext>
            </p:extLst>
          </p:nvPr>
        </p:nvGraphicFramePr>
        <p:xfrm>
          <a:off x="1574366" y="5081259"/>
          <a:ext cx="8127999" cy="14782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127589">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9,95,000</a:t>
                      </a:r>
                      <a:endParaRPr lang="en-IN" dirty="0"/>
                    </a:p>
                  </a:txBody>
                  <a:tcPr>
                    <a:solidFill>
                      <a:schemeClr val="accent6">
                        <a:lumMod val="75000"/>
                      </a:schemeClr>
                    </a:solidFill>
                  </a:tcPr>
                </a:tc>
                <a:tc>
                  <a:txBody>
                    <a:bodyPr/>
                    <a:lstStyle/>
                    <a:p>
                      <a:pPr algn="ctr"/>
                      <a:r>
                        <a:rPr lang="en-US" dirty="0"/>
                        <a:t>94.76</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5,50,000</a:t>
                      </a:r>
                      <a:endParaRPr lang="en-IN" dirty="0"/>
                    </a:p>
                  </a:txBody>
                  <a:tcPr>
                    <a:solidFill>
                      <a:schemeClr val="accent6">
                        <a:lumMod val="75000"/>
                      </a:schemeClr>
                    </a:solidFill>
                  </a:tcPr>
                </a:tc>
                <a:tc>
                  <a:txBody>
                    <a:bodyPr/>
                    <a:lstStyle/>
                    <a:p>
                      <a:pPr algn="ctr"/>
                      <a:r>
                        <a:rPr lang="en-US" dirty="0"/>
                        <a:t>5.24</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10,50,000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3" name="Slide Number Placeholder 2">
            <a:extLst>
              <a:ext uri="{FF2B5EF4-FFF2-40B4-BE49-F238E27FC236}">
                <a16:creationId xmlns:a16="http://schemas.microsoft.com/office/drawing/2014/main" id="{F69219C8-0769-49E4-98BD-540A2277D33A}"/>
              </a:ext>
            </a:extLst>
          </p:cNvPr>
          <p:cNvSpPr>
            <a:spLocks noGrp="1"/>
          </p:cNvSpPr>
          <p:nvPr>
            <p:ph type="sldNum" sz="quarter" idx="12"/>
          </p:nvPr>
        </p:nvSpPr>
        <p:spPr>
          <a:xfrm>
            <a:off x="10368582" y="0"/>
            <a:ext cx="838199" cy="767687"/>
          </a:xfrm>
        </p:spPr>
        <p:txBody>
          <a:bodyPr/>
          <a:lstStyle/>
          <a:p>
            <a:fld id="{E1C7BB39-5BB2-498F-9E55-868A67194E62}" type="slidenum">
              <a:rPr lang="en-IN" smtClean="0"/>
              <a:t>12</a:t>
            </a:fld>
            <a:endParaRPr lang="en-IN"/>
          </a:p>
        </p:txBody>
      </p:sp>
    </p:spTree>
    <p:extLst>
      <p:ext uri="{BB962C8B-B14F-4D97-AF65-F5344CB8AC3E}">
        <p14:creationId xmlns:p14="http://schemas.microsoft.com/office/powerpoint/2010/main" val="3419952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D09FBF-CC41-43C1-B1D0-4E52F1B9B0B1}"/>
              </a:ext>
            </a:extLst>
          </p:cNvPr>
          <p:cNvSpPr txBox="1"/>
          <p:nvPr/>
        </p:nvSpPr>
        <p:spPr>
          <a:xfrm>
            <a:off x="0" y="161374"/>
            <a:ext cx="7729538" cy="369332"/>
          </a:xfrm>
          <a:prstGeom prst="rect">
            <a:avLst/>
          </a:prstGeom>
          <a:noFill/>
        </p:spPr>
        <p:txBody>
          <a:bodyPr wrap="square" rtlCol="0">
            <a:spAutoFit/>
          </a:bodyPr>
          <a:lstStyle/>
          <a:p>
            <a:r>
              <a:rPr lang="en-US" dirty="0"/>
              <a:t>(iii) </a:t>
            </a:r>
            <a:r>
              <a:rPr lang="en-US" u="sng" dirty="0"/>
              <a:t>Transferor Company No.3: Shiv Lalit Consultancy Pvt Ltd</a:t>
            </a:r>
            <a:endParaRPr lang="en-IN" u="sng" dirty="0"/>
          </a:p>
        </p:txBody>
      </p:sp>
      <p:graphicFrame>
        <p:nvGraphicFramePr>
          <p:cNvPr id="4" name="Table 13">
            <a:extLst>
              <a:ext uri="{FF2B5EF4-FFF2-40B4-BE49-F238E27FC236}">
                <a16:creationId xmlns:a16="http://schemas.microsoft.com/office/drawing/2014/main" id="{68AAC8FD-4A70-413A-83AA-CCB2342A3E8B}"/>
              </a:ext>
            </a:extLst>
          </p:cNvPr>
          <p:cNvGraphicFramePr>
            <a:graphicFrameLocks noGrp="1"/>
          </p:cNvGraphicFramePr>
          <p:nvPr>
            <p:extLst>
              <p:ext uri="{D42A27DB-BD31-4B8C-83A1-F6EECF244321}">
                <p14:modId xmlns:p14="http://schemas.microsoft.com/office/powerpoint/2010/main" val="367188799"/>
              </p:ext>
            </p:extLst>
          </p:nvPr>
        </p:nvGraphicFramePr>
        <p:xfrm>
          <a:off x="1779155" y="911543"/>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20,14,490</a:t>
                      </a:r>
                      <a:endParaRPr lang="en-IN" dirty="0"/>
                    </a:p>
                  </a:txBody>
                  <a:tcPr>
                    <a:solidFill>
                      <a:schemeClr val="accent6">
                        <a:lumMod val="75000"/>
                      </a:schemeClr>
                    </a:solidFill>
                  </a:tcPr>
                </a:tc>
                <a:tc>
                  <a:txBody>
                    <a:bodyPr/>
                    <a:lstStyle/>
                    <a:p>
                      <a:pPr algn="ctr"/>
                      <a:r>
                        <a:rPr lang="en-US" dirty="0"/>
                        <a:t>100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20,14,490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5" name="TextBox 4">
            <a:extLst>
              <a:ext uri="{FF2B5EF4-FFF2-40B4-BE49-F238E27FC236}">
                <a16:creationId xmlns:a16="http://schemas.microsoft.com/office/drawing/2014/main" id="{01EFD3B8-3B2F-4605-9296-EDA5363D2348}"/>
              </a:ext>
            </a:extLst>
          </p:cNvPr>
          <p:cNvSpPr txBox="1"/>
          <p:nvPr/>
        </p:nvSpPr>
        <p:spPr>
          <a:xfrm>
            <a:off x="0" y="3059668"/>
            <a:ext cx="7729538" cy="369332"/>
          </a:xfrm>
          <a:prstGeom prst="rect">
            <a:avLst/>
          </a:prstGeom>
          <a:noFill/>
        </p:spPr>
        <p:txBody>
          <a:bodyPr wrap="square" rtlCol="0">
            <a:spAutoFit/>
          </a:bodyPr>
          <a:lstStyle/>
          <a:p>
            <a:r>
              <a:rPr lang="en-US" dirty="0"/>
              <a:t>(iv) </a:t>
            </a:r>
            <a:r>
              <a:rPr lang="en-US" u="sng" dirty="0"/>
              <a:t>Transferee Company: </a:t>
            </a:r>
            <a:r>
              <a:rPr lang="en-US" u="sng" dirty="0" err="1"/>
              <a:t>Lohia</a:t>
            </a:r>
            <a:r>
              <a:rPr lang="en-US" u="sng" dirty="0"/>
              <a:t> Securities Limited</a:t>
            </a:r>
            <a:endParaRPr lang="en-IN" u="sng" dirty="0"/>
          </a:p>
        </p:txBody>
      </p:sp>
      <p:graphicFrame>
        <p:nvGraphicFramePr>
          <p:cNvPr id="6" name="Table 13">
            <a:extLst>
              <a:ext uri="{FF2B5EF4-FFF2-40B4-BE49-F238E27FC236}">
                <a16:creationId xmlns:a16="http://schemas.microsoft.com/office/drawing/2014/main" id="{18006712-33FC-4147-8437-4B9A9033165B}"/>
              </a:ext>
            </a:extLst>
          </p:cNvPr>
          <p:cNvGraphicFramePr>
            <a:graphicFrameLocks noGrp="1"/>
          </p:cNvGraphicFramePr>
          <p:nvPr>
            <p:extLst>
              <p:ext uri="{D42A27DB-BD31-4B8C-83A1-F6EECF244321}">
                <p14:modId xmlns:p14="http://schemas.microsoft.com/office/powerpoint/2010/main" val="3840696888"/>
              </p:ext>
            </p:extLst>
          </p:nvPr>
        </p:nvGraphicFramePr>
        <p:xfrm>
          <a:off x="1779154" y="3721418"/>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36,97,417</a:t>
                      </a:r>
                      <a:endParaRPr lang="en-IN" dirty="0"/>
                    </a:p>
                  </a:txBody>
                  <a:tcPr>
                    <a:solidFill>
                      <a:schemeClr val="accent6">
                        <a:lumMod val="75000"/>
                      </a:schemeClr>
                    </a:solidFill>
                  </a:tcPr>
                </a:tc>
                <a:tc>
                  <a:txBody>
                    <a:bodyPr/>
                    <a:lstStyle/>
                    <a:p>
                      <a:pPr algn="ctr"/>
                      <a:r>
                        <a:rPr lang="en-US" dirty="0"/>
                        <a:t>74.20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12,85,517</a:t>
                      </a:r>
                      <a:endParaRPr lang="en-IN" dirty="0"/>
                    </a:p>
                  </a:txBody>
                  <a:tcPr>
                    <a:solidFill>
                      <a:schemeClr val="accent6">
                        <a:lumMod val="75000"/>
                      </a:schemeClr>
                    </a:solidFill>
                  </a:tcPr>
                </a:tc>
                <a:tc>
                  <a:txBody>
                    <a:bodyPr/>
                    <a:lstStyle/>
                    <a:p>
                      <a:pPr algn="ctr"/>
                      <a:r>
                        <a:rPr lang="en-US" dirty="0"/>
                        <a:t>25.80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49,83,000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2" name="Slide Number Placeholder 1">
            <a:extLst>
              <a:ext uri="{FF2B5EF4-FFF2-40B4-BE49-F238E27FC236}">
                <a16:creationId xmlns:a16="http://schemas.microsoft.com/office/drawing/2014/main" id="{CEABDE46-69BE-4C68-B754-3F83D93B6536}"/>
              </a:ext>
            </a:extLst>
          </p:cNvPr>
          <p:cNvSpPr>
            <a:spLocks noGrp="1"/>
          </p:cNvSpPr>
          <p:nvPr>
            <p:ph type="sldNum" sz="quarter" idx="12"/>
          </p:nvPr>
        </p:nvSpPr>
        <p:spPr/>
        <p:txBody>
          <a:bodyPr/>
          <a:lstStyle/>
          <a:p>
            <a:fld id="{E1C7BB39-5BB2-498F-9E55-868A67194E62}" type="slidenum">
              <a:rPr lang="en-IN" smtClean="0"/>
              <a:t>13</a:t>
            </a:fld>
            <a:endParaRPr lang="en-IN"/>
          </a:p>
        </p:txBody>
      </p:sp>
    </p:spTree>
    <p:extLst>
      <p:ext uri="{BB962C8B-B14F-4D97-AF65-F5344CB8AC3E}">
        <p14:creationId xmlns:p14="http://schemas.microsoft.com/office/powerpoint/2010/main" val="3521430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225013-A7C0-4E42-AD89-4E3D29473436}"/>
              </a:ext>
            </a:extLst>
          </p:cNvPr>
          <p:cNvSpPr txBox="1"/>
          <p:nvPr/>
        </p:nvSpPr>
        <p:spPr>
          <a:xfrm>
            <a:off x="1085851" y="269589"/>
            <a:ext cx="9058274" cy="369332"/>
          </a:xfrm>
          <a:prstGeom prst="rect">
            <a:avLst/>
          </a:prstGeom>
          <a:noFill/>
        </p:spPr>
        <p:txBody>
          <a:bodyPr wrap="square" rtlCol="0">
            <a:spAutoFit/>
          </a:bodyPr>
          <a:lstStyle/>
          <a:p>
            <a:pPr algn="ctr"/>
            <a:r>
              <a:rPr lang="en-US" b="1" u="sng" dirty="0"/>
              <a:t>Post-Amalgamation Shareholding Pattern of Transferee / Resulting company</a:t>
            </a:r>
            <a:endParaRPr lang="en-IN" b="1" u="sng" dirty="0"/>
          </a:p>
        </p:txBody>
      </p:sp>
      <p:graphicFrame>
        <p:nvGraphicFramePr>
          <p:cNvPr id="5" name="Table 13">
            <a:extLst>
              <a:ext uri="{FF2B5EF4-FFF2-40B4-BE49-F238E27FC236}">
                <a16:creationId xmlns:a16="http://schemas.microsoft.com/office/drawing/2014/main" id="{D14E4821-B6F7-414E-A34F-E7F29359ADB0}"/>
              </a:ext>
            </a:extLst>
          </p:cNvPr>
          <p:cNvGraphicFramePr>
            <a:graphicFrameLocks noGrp="1"/>
          </p:cNvGraphicFramePr>
          <p:nvPr>
            <p:extLst>
              <p:ext uri="{D42A27DB-BD31-4B8C-83A1-F6EECF244321}">
                <p14:modId xmlns:p14="http://schemas.microsoft.com/office/powerpoint/2010/main" val="1623573482"/>
              </p:ext>
            </p:extLst>
          </p:nvPr>
        </p:nvGraphicFramePr>
        <p:xfrm>
          <a:off x="1850593" y="1125856"/>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37084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34,51,411</a:t>
                      </a:r>
                      <a:endParaRPr lang="en-IN" dirty="0"/>
                    </a:p>
                  </a:txBody>
                  <a:tcPr>
                    <a:solidFill>
                      <a:schemeClr val="accent6">
                        <a:lumMod val="75000"/>
                      </a:schemeClr>
                    </a:solidFill>
                  </a:tcPr>
                </a:tc>
                <a:tc>
                  <a:txBody>
                    <a:bodyPr/>
                    <a:lstStyle/>
                    <a:p>
                      <a:pPr algn="ctr"/>
                      <a:r>
                        <a:rPr lang="en-US" dirty="0"/>
                        <a:t>72.59</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13,03,458</a:t>
                      </a:r>
                      <a:endParaRPr lang="en-IN" dirty="0"/>
                    </a:p>
                  </a:txBody>
                  <a:tcPr>
                    <a:solidFill>
                      <a:schemeClr val="accent6">
                        <a:lumMod val="75000"/>
                      </a:schemeClr>
                    </a:solidFill>
                  </a:tcPr>
                </a:tc>
                <a:tc>
                  <a:txBody>
                    <a:bodyPr/>
                    <a:lstStyle/>
                    <a:p>
                      <a:pPr algn="ctr"/>
                      <a:r>
                        <a:rPr lang="en-US" dirty="0"/>
                        <a:t>27.41</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47,54,869</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
        <p:nvSpPr>
          <p:cNvPr id="2" name="Slide Number Placeholder 1">
            <a:extLst>
              <a:ext uri="{FF2B5EF4-FFF2-40B4-BE49-F238E27FC236}">
                <a16:creationId xmlns:a16="http://schemas.microsoft.com/office/drawing/2014/main" id="{5106C2F9-025B-42AB-AC21-5ACA3ABF4F68}"/>
              </a:ext>
            </a:extLst>
          </p:cNvPr>
          <p:cNvSpPr>
            <a:spLocks noGrp="1"/>
          </p:cNvSpPr>
          <p:nvPr>
            <p:ph type="sldNum" sz="quarter" idx="12"/>
          </p:nvPr>
        </p:nvSpPr>
        <p:spPr/>
        <p:txBody>
          <a:bodyPr/>
          <a:lstStyle/>
          <a:p>
            <a:fld id="{E1C7BB39-5BB2-498F-9E55-868A67194E62}" type="slidenum">
              <a:rPr lang="en-IN" smtClean="0"/>
              <a:t>14</a:t>
            </a:fld>
            <a:endParaRPr lang="en-IN"/>
          </a:p>
        </p:txBody>
      </p:sp>
    </p:spTree>
    <p:extLst>
      <p:ext uri="{BB962C8B-B14F-4D97-AF65-F5344CB8AC3E}">
        <p14:creationId xmlns:p14="http://schemas.microsoft.com/office/powerpoint/2010/main" val="3529167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0E7A33-1BB4-406A-940B-3206D1FA5812}"/>
              </a:ext>
            </a:extLst>
          </p:cNvPr>
          <p:cNvSpPr txBox="1"/>
          <p:nvPr/>
        </p:nvSpPr>
        <p:spPr>
          <a:xfrm>
            <a:off x="185738" y="328613"/>
            <a:ext cx="8686800" cy="369332"/>
          </a:xfrm>
          <a:prstGeom prst="rect">
            <a:avLst/>
          </a:prstGeom>
          <a:solidFill>
            <a:schemeClr val="accent4"/>
          </a:solidFill>
        </p:spPr>
        <p:txBody>
          <a:bodyPr wrap="square" rtlCol="0">
            <a:spAutoFit/>
          </a:bodyPr>
          <a:lstStyle/>
          <a:p>
            <a:r>
              <a:rPr lang="en-US" dirty="0"/>
              <a:t>7)Pre and Post Scheme net worth of the companies involved in the scheme</a:t>
            </a:r>
            <a:endParaRPr lang="en-IN" dirty="0"/>
          </a:p>
        </p:txBody>
      </p:sp>
      <p:graphicFrame>
        <p:nvGraphicFramePr>
          <p:cNvPr id="7" name="Table 7">
            <a:extLst>
              <a:ext uri="{FF2B5EF4-FFF2-40B4-BE49-F238E27FC236}">
                <a16:creationId xmlns:a16="http://schemas.microsoft.com/office/drawing/2014/main" id="{8081AB32-2FDD-4981-89A6-1BB48CEEFC6F}"/>
              </a:ext>
            </a:extLst>
          </p:cNvPr>
          <p:cNvGraphicFramePr>
            <a:graphicFrameLocks noGrp="1"/>
          </p:cNvGraphicFramePr>
          <p:nvPr>
            <p:extLst>
              <p:ext uri="{D42A27DB-BD31-4B8C-83A1-F6EECF244321}">
                <p14:modId xmlns:p14="http://schemas.microsoft.com/office/powerpoint/2010/main" val="1424069905"/>
              </p:ext>
            </p:extLst>
          </p:nvPr>
        </p:nvGraphicFramePr>
        <p:xfrm>
          <a:off x="1485900" y="1888557"/>
          <a:ext cx="8351836" cy="1854200"/>
        </p:xfrm>
        <a:graphic>
          <a:graphicData uri="http://schemas.openxmlformats.org/drawingml/2006/table">
            <a:tbl>
              <a:tblPr firstRow="1" bandRow="1">
                <a:tableStyleId>{5C22544A-7EE6-4342-B048-85BDC9FD1C3A}</a:tableStyleId>
              </a:tblPr>
              <a:tblGrid>
                <a:gridCol w="2739165">
                  <a:extLst>
                    <a:ext uri="{9D8B030D-6E8A-4147-A177-3AD203B41FA5}">
                      <a16:colId xmlns:a16="http://schemas.microsoft.com/office/drawing/2014/main" val="758563574"/>
                    </a:ext>
                  </a:extLst>
                </a:gridCol>
                <a:gridCol w="2670605">
                  <a:extLst>
                    <a:ext uri="{9D8B030D-6E8A-4147-A177-3AD203B41FA5}">
                      <a16:colId xmlns:a16="http://schemas.microsoft.com/office/drawing/2014/main" val="1496792655"/>
                    </a:ext>
                  </a:extLst>
                </a:gridCol>
                <a:gridCol w="2942066">
                  <a:extLst>
                    <a:ext uri="{9D8B030D-6E8A-4147-A177-3AD203B41FA5}">
                      <a16:colId xmlns:a16="http://schemas.microsoft.com/office/drawing/2014/main" val="895424336"/>
                    </a:ext>
                  </a:extLst>
                </a:gridCol>
              </a:tblGrid>
              <a:tr h="370840">
                <a:tc gridSpan="3">
                  <a:txBody>
                    <a:bodyPr/>
                    <a:lstStyle/>
                    <a:p>
                      <a:pPr algn="ctr"/>
                      <a:r>
                        <a:rPr lang="en-US" dirty="0"/>
                        <a:t>Name of the Transferor Company 1: Trade City Barter Private Limited</a:t>
                      </a:r>
                      <a:endParaRPr lang="en-IN" dirty="0"/>
                    </a:p>
                  </a:txBody>
                  <a:tcPr>
                    <a:solidFill>
                      <a:schemeClr val="accent3">
                        <a:lumMod val="75000"/>
                      </a:schemeClr>
                    </a:solidFill>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59509229"/>
                  </a:ext>
                </a:extLst>
              </a:tr>
              <a:tr h="370840">
                <a:tc>
                  <a:txBody>
                    <a:bodyPr/>
                    <a:lstStyle/>
                    <a:p>
                      <a:pPr algn="ctr"/>
                      <a:endParaRPr lang="en-IN" dirty="0"/>
                    </a:p>
                  </a:txBody>
                  <a:tcPr>
                    <a:solidFill>
                      <a:schemeClr val="accent6">
                        <a:lumMod val="75000"/>
                      </a:schemeClr>
                    </a:solidFill>
                  </a:tcPr>
                </a:tc>
                <a:tc>
                  <a:txBody>
                    <a:bodyPr/>
                    <a:lstStyle/>
                    <a:p>
                      <a:pPr algn="ctr"/>
                      <a:r>
                        <a:rPr lang="en-US" b="1" dirty="0"/>
                        <a:t>Pre-Scheme</a:t>
                      </a:r>
                      <a:endParaRPr lang="en-IN" b="1" dirty="0"/>
                    </a:p>
                  </a:txBody>
                  <a:tcPr>
                    <a:solidFill>
                      <a:schemeClr val="accent6">
                        <a:lumMod val="75000"/>
                      </a:schemeClr>
                    </a:solidFill>
                  </a:tcPr>
                </a:tc>
                <a:tc>
                  <a:txBody>
                    <a:bodyPr/>
                    <a:lstStyle/>
                    <a:p>
                      <a:pPr algn="ctr"/>
                      <a:r>
                        <a:rPr lang="en-US" b="1" dirty="0"/>
                        <a:t>Post Scheme</a:t>
                      </a:r>
                      <a:endParaRPr lang="en-IN" b="1" dirty="0"/>
                    </a:p>
                  </a:txBody>
                  <a:tcPr>
                    <a:solidFill>
                      <a:schemeClr val="accent6">
                        <a:lumMod val="75000"/>
                      </a:schemeClr>
                    </a:solidFill>
                  </a:tcPr>
                </a:tc>
                <a:extLst>
                  <a:ext uri="{0D108BD9-81ED-4DB2-BD59-A6C34878D82A}">
                    <a16:rowId xmlns:a16="http://schemas.microsoft.com/office/drawing/2014/main" val="864856841"/>
                  </a:ext>
                </a:extLst>
              </a:tr>
              <a:tr h="370840">
                <a:tc>
                  <a:txBody>
                    <a:bodyPr/>
                    <a:lstStyle/>
                    <a:p>
                      <a:pPr algn="ctr"/>
                      <a:r>
                        <a:rPr lang="en-US" dirty="0"/>
                        <a:t>EQUITY</a:t>
                      </a:r>
                      <a:endParaRPr lang="en-IN" dirty="0"/>
                    </a:p>
                  </a:txBody>
                  <a:tcPr>
                    <a:solidFill>
                      <a:schemeClr val="accent6">
                        <a:lumMod val="75000"/>
                      </a:schemeClr>
                    </a:solidFill>
                  </a:tcPr>
                </a:tc>
                <a:tc>
                  <a:txBody>
                    <a:bodyPr/>
                    <a:lstStyle/>
                    <a:p>
                      <a:pPr algn="ctr"/>
                      <a:r>
                        <a:rPr lang="en-US" dirty="0"/>
                        <a:t>70,520.00</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4121907491"/>
                  </a:ext>
                </a:extLst>
              </a:tr>
              <a:tr h="370840">
                <a:tc>
                  <a:txBody>
                    <a:bodyPr/>
                    <a:lstStyle/>
                    <a:p>
                      <a:pPr algn="ctr"/>
                      <a:r>
                        <a:rPr lang="en-US" dirty="0"/>
                        <a:t>OTHER EQUITY</a:t>
                      </a:r>
                      <a:endParaRPr lang="en-IN" dirty="0"/>
                    </a:p>
                  </a:txBody>
                  <a:tcPr>
                    <a:solidFill>
                      <a:schemeClr val="accent6">
                        <a:lumMod val="75000"/>
                      </a:schemeClr>
                    </a:solidFill>
                  </a:tcPr>
                </a:tc>
                <a:tc>
                  <a:txBody>
                    <a:bodyPr/>
                    <a:lstStyle/>
                    <a:p>
                      <a:pPr algn="ctr"/>
                      <a:r>
                        <a:rPr lang="en-US" dirty="0"/>
                        <a:t>5,76,394.49</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2286433915"/>
                  </a:ext>
                </a:extLst>
              </a:tr>
              <a:tr h="370840">
                <a:tc>
                  <a:txBody>
                    <a:bodyPr/>
                    <a:lstStyle/>
                    <a:p>
                      <a:pPr algn="ctr"/>
                      <a:r>
                        <a:rPr lang="en-US" b="1" dirty="0"/>
                        <a:t>NETWORTH</a:t>
                      </a:r>
                      <a:endParaRPr lang="en-IN" b="1" dirty="0"/>
                    </a:p>
                  </a:txBody>
                  <a:tcPr>
                    <a:solidFill>
                      <a:schemeClr val="accent6">
                        <a:lumMod val="75000"/>
                      </a:schemeClr>
                    </a:solidFill>
                  </a:tcPr>
                </a:tc>
                <a:tc>
                  <a:txBody>
                    <a:bodyPr/>
                    <a:lstStyle/>
                    <a:p>
                      <a:pPr algn="ctr"/>
                      <a:r>
                        <a:rPr lang="en-US" b="1" dirty="0"/>
                        <a:t>6,46,914</a:t>
                      </a:r>
                      <a:r>
                        <a:rPr lang="en-IN" b="1" dirty="0"/>
                        <a:t>.49</a:t>
                      </a:r>
                      <a:endParaRPr lang="en-US" b="1"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3336153926"/>
                  </a:ext>
                </a:extLst>
              </a:tr>
            </a:tbl>
          </a:graphicData>
        </a:graphic>
      </p:graphicFrame>
      <p:sp>
        <p:nvSpPr>
          <p:cNvPr id="8" name="TextBox 7">
            <a:extLst>
              <a:ext uri="{FF2B5EF4-FFF2-40B4-BE49-F238E27FC236}">
                <a16:creationId xmlns:a16="http://schemas.microsoft.com/office/drawing/2014/main" id="{85BCB3CF-5B9C-41C1-A02D-CA18E1DB14F0}"/>
              </a:ext>
            </a:extLst>
          </p:cNvPr>
          <p:cNvSpPr txBox="1"/>
          <p:nvPr/>
        </p:nvSpPr>
        <p:spPr>
          <a:xfrm>
            <a:off x="6972299" y="1519225"/>
            <a:ext cx="2865437" cy="369332"/>
          </a:xfrm>
          <a:prstGeom prst="rect">
            <a:avLst/>
          </a:prstGeom>
          <a:solidFill>
            <a:schemeClr val="accent5"/>
          </a:solidFill>
        </p:spPr>
        <p:txBody>
          <a:bodyPr wrap="square" rtlCol="0">
            <a:spAutoFit/>
          </a:bodyPr>
          <a:lstStyle/>
          <a:p>
            <a:r>
              <a:rPr lang="en-US" b="1" dirty="0"/>
              <a:t>Amount in INR Hundreds</a:t>
            </a:r>
            <a:endParaRPr lang="en-IN" b="1" dirty="0"/>
          </a:p>
        </p:txBody>
      </p:sp>
      <p:graphicFrame>
        <p:nvGraphicFramePr>
          <p:cNvPr id="9" name="Table 7">
            <a:extLst>
              <a:ext uri="{FF2B5EF4-FFF2-40B4-BE49-F238E27FC236}">
                <a16:creationId xmlns:a16="http://schemas.microsoft.com/office/drawing/2014/main" id="{7DADE80B-CF03-45E0-8F31-802FCF27AE8C}"/>
              </a:ext>
            </a:extLst>
          </p:cNvPr>
          <p:cNvGraphicFramePr>
            <a:graphicFrameLocks noGrp="1"/>
          </p:cNvGraphicFramePr>
          <p:nvPr>
            <p:extLst>
              <p:ext uri="{D42A27DB-BD31-4B8C-83A1-F6EECF244321}">
                <p14:modId xmlns:p14="http://schemas.microsoft.com/office/powerpoint/2010/main" val="3737773874"/>
              </p:ext>
            </p:extLst>
          </p:nvPr>
        </p:nvGraphicFramePr>
        <p:xfrm>
          <a:off x="1485900" y="4411675"/>
          <a:ext cx="8351836" cy="1854200"/>
        </p:xfrm>
        <a:graphic>
          <a:graphicData uri="http://schemas.openxmlformats.org/drawingml/2006/table">
            <a:tbl>
              <a:tblPr firstRow="1" bandRow="1">
                <a:tableStyleId>{5C22544A-7EE6-4342-B048-85BDC9FD1C3A}</a:tableStyleId>
              </a:tblPr>
              <a:tblGrid>
                <a:gridCol w="2690743">
                  <a:extLst>
                    <a:ext uri="{9D8B030D-6E8A-4147-A177-3AD203B41FA5}">
                      <a16:colId xmlns:a16="http://schemas.microsoft.com/office/drawing/2014/main" val="758563574"/>
                    </a:ext>
                  </a:extLst>
                </a:gridCol>
                <a:gridCol w="2693645">
                  <a:extLst>
                    <a:ext uri="{9D8B030D-6E8A-4147-A177-3AD203B41FA5}">
                      <a16:colId xmlns:a16="http://schemas.microsoft.com/office/drawing/2014/main" val="1496792655"/>
                    </a:ext>
                  </a:extLst>
                </a:gridCol>
                <a:gridCol w="2967448">
                  <a:extLst>
                    <a:ext uri="{9D8B030D-6E8A-4147-A177-3AD203B41FA5}">
                      <a16:colId xmlns:a16="http://schemas.microsoft.com/office/drawing/2014/main" val="895424336"/>
                    </a:ext>
                  </a:extLst>
                </a:gridCol>
              </a:tblGrid>
              <a:tr h="370840">
                <a:tc gridSpan="3">
                  <a:txBody>
                    <a:bodyPr/>
                    <a:lstStyle/>
                    <a:p>
                      <a:pPr algn="ctr"/>
                      <a:r>
                        <a:rPr lang="en-US" dirty="0"/>
                        <a:t>Name of the Transferor Company 2: </a:t>
                      </a:r>
                      <a:r>
                        <a:rPr lang="en-US" dirty="0" err="1"/>
                        <a:t>Daadi</a:t>
                      </a:r>
                      <a:r>
                        <a:rPr lang="en-US" dirty="0"/>
                        <a:t> Stock Broking Private Limited</a:t>
                      </a:r>
                      <a:endParaRPr lang="en-IN" dirty="0"/>
                    </a:p>
                  </a:txBody>
                  <a:tcPr>
                    <a:solidFill>
                      <a:schemeClr val="accent3">
                        <a:lumMod val="75000"/>
                      </a:schemeClr>
                    </a:solidFill>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59509229"/>
                  </a:ext>
                </a:extLst>
              </a:tr>
              <a:tr h="370840">
                <a:tc>
                  <a:txBody>
                    <a:bodyPr/>
                    <a:lstStyle/>
                    <a:p>
                      <a:pPr algn="ctr"/>
                      <a:endParaRPr lang="en-IN" dirty="0"/>
                    </a:p>
                  </a:txBody>
                  <a:tcPr>
                    <a:solidFill>
                      <a:schemeClr val="accent6">
                        <a:lumMod val="75000"/>
                      </a:schemeClr>
                    </a:solidFill>
                  </a:tcPr>
                </a:tc>
                <a:tc>
                  <a:txBody>
                    <a:bodyPr/>
                    <a:lstStyle/>
                    <a:p>
                      <a:pPr algn="ctr"/>
                      <a:r>
                        <a:rPr lang="en-US" b="1" dirty="0"/>
                        <a:t>Pre-Scheme</a:t>
                      </a:r>
                      <a:endParaRPr lang="en-IN" b="1" dirty="0"/>
                    </a:p>
                  </a:txBody>
                  <a:tcPr>
                    <a:solidFill>
                      <a:schemeClr val="accent6">
                        <a:lumMod val="75000"/>
                      </a:schemeClr>
                    </a:solidFill>
                  </a:tcPr>
                </a:tc>
                <a:tc>
                  <a:txBody>
                    <a:bodyPr/>
                    <a:lstStyle/>
                    <a:p>
                      <a:pPr algn="ctr"/>
                      <a:r>
                        <a:rPr lang="en-US" b="1" dirty="0"/>
                        <a:t>Post Scheme</a:t>
                      </a:r>
                      <a:endParaRPr lang="en-IN" b="1" dirty="0"/>
                    </a:p>
                  </a:txBody>
                  <a:tcPr>
                    <a:solidFill>
                      <a:schemeClr val="accent6">
                        <a:lumMod val="75000"/>
                      </a:schemeClr>
                    </a:solidFill>
                  </a:tcPr>
                </a:tc>
                <a:extLst>
                  <a:ext uri="{0D108BD9-81ED-4DB2-BD59-A6C34878D82A}">
                    <a16:rowId xmlns:a16="http://schemas.microsoft.com/office/drawing/2014/main" val="864856841"/>
                  </a:ext>
                </a:extLst>
              </a:tr>
              <a:tr h="370840">
                <a:tc>
                  <a:txBody>
                    <a:bodyPr/>
                    <a:lstStyle/>
                    <a:p>
                      <a:pPr algn="ctr"/>
                      <a:r>
                        <a:rPr lang="en-US" dirty="0"/>
                        <a:t>EQUITY</a:t>
                      </a:r>
                      <a:endParaRPr lang="en-IN" dirty="0"/>
                    </a:p>
                  </a:txBody>
                  <a:tcPr>
                    <a:solidFill>
                      <a:schemeClr val="accent6">
                        <a:lumMod val="75000"/>
                      </a:schemeClr>
                    </a:solidFill>
                  </a:tcPr>
                </a:tc>
                <a:tc>
                  <a:txBody>
                    <a:bodyPr/>
                    <a:lstStyle/>
                    <a:p>
                      <a:pPr algn="ctr"/>
                      <a:r>
                        <a:rPr lang="en-US" dirty="0"/>
                        <a:t>1,05,000.00</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4121907491"/>
                  </a:ext>
                </a:extLst>
              </a:tr>
              <a:tr h="370840">
                <a:tc>
                  <a:txBody>
                    <a:bodyPr/>
                    <a:lstStyle/>
                    <a:p>
                      <a:pPr algn="ctr"/>
                      <a:r>
                        <a:rPr lang="en-US" dirty="0"/>
                        <a:t>OTHER EQUITY</a:t>
                      </a:r>
                      <a:endParaRPr lang="en-IN" dirty="0"/>
                    </a:p>
                  </a:txBody>
                  <a:tcPr>
                    <a:solidFill>
                      <a:schemeClr val="accent6">
                        <a:lumMod val="75000"/>
                      </a:schemeClr>
                    </a:solidFill>
                  </a:tcPr>
                </a:tc>
                <a:tc>
                  <a:txBody>
                    <a:bodyPr/>
                    <a:lstStyle/>
                    <a:p>
                      <a:pPr algn="ctr"/>
                      <a:r>
                        <a:rPr lang="en-US" dirty="0"/>
                        <a:t>3,97,370.80</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2286433915"/>
                  </a:ext>
                </a:extLst>
              </a:tr>
              <a:tr h="370840">
                <a:tc>
                  <a:txBody>
                    <a:bodyPr/>
                    <a:lstStyle/>
                    <a:p>
                      <a:pPr algn="ctr"/>
                      <a:r>
                        <a:rPr lang="en-US" b="1" dirty="0"/>
                        <a:t>NETWORTH</a:t>
                      </a:r>
                      <a:endParaRPr lang="en-IN" b="1" dirty="0"/>
                    </a:p>
                  </a:txBody>
                  <a:tcPr>
                    <a:solidFill>
                      <a:schemeClr val="accent6">
                        <a:lumMod val="75000"/>
                      </a:schemeClr>
                    </a:solidFill>
                  </a:tcPr>
                </a:tc>
                <a:tc>
                  <a:txBody>
                    <a:bodyPr/>
                    <a:lstStyle/>
                    <a:p>
                      <a:pPr algn="ctr"/>
                      <a:r>
                        <a:rPr lang="en-US" b="1" dirty="0"/>
                        <a:t>5,02,370.80</a:t>
                      </a:r>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3336153926"/>
                  </a:ext>
                </a:extLst>
              </a:tr>
            </a:tbl>
          </a:graphicData>
        </a:graphic>
      </p:graphicFrame>
      <p:sp>
        <p:nvSpPr>
          <p:cNvPr id="10" name="TextBox 9">
            <a:extLst>
              <a:ext uri="{FF2B5EF4-FFF2-40B4-BE49-F238E27FC236}">
                <a16:creationId xmlns:a16="http://schemas.microsoft.com/office/drawing/2014/main" id="{E802F677-4959-4ECF-8FA2-97E51148763F}"/>
              </a:ext>
            </a:extLst>
          </p:cNvPr>
          <p:cNvSpPr txBox="1"/>
          <p:nvPr/>
        </p:nvSpPr>
        <p:spPr>
          <a:xfrm>
            <a:off x="6972298" y="4042343"/>
            <a:ext cx="2865437" cy="369332"/>
          </a:xfrm>
          <a:prstGeom prst="rect">
            <a:avLst/>
          </a:prstGeom>
          <a:solidFill>
            <a:schemeClr val="accent5"/>
          </a:solidFill>
        </p:spPr>
        <p:txBody>
          <a:bodyPr wrap="square" rtlCol="0">
            <a:spAutoFit/>
          </a:bodyPr>
          <a:lstStyle/>
          <a:p>
            <a:r>
              <a:rPr lang="en-US" b="1" dirty="0"/>
              <a:t>Amount in INR Hundreds</a:t>
            </a:r>
            <a:endParaRPr lang="en-IN" b="1" dirty="0"/>
          </a:p>
        </p:txBody>
      </p:sp>
      <p:sp>
        <p:nvSpPr>
          <p:cNvPr id="2" name="Slide Number Placeholder 1">
            <a:extLst>
              <a:ext uri="{FF2B5EF4-FFF2-40B4-BE49-F238E27FC236}">
                <a16:creationId xmlns:a16="http://schemas.microsoft.com/office/drawing/2014/main" id="{D5C3345D-0790-49A5-9FA5-11F921F92C07}"/>
              </a:ext>
            </a:extLst>
          </p:cNvPr>
          <p:cNvSpPr>
            <a:spLocks noGrp="1"/>
          </p:cNvSpPr>
          <p:nvPr>
            <p:ph type="sldNum" sz="quarter" idx="12"/>
          </p:nvPr>
        </p:nvSpPr>
        <p:spPr/>
        <p:txBody>
          <a:bodyPr/>
          <a:lstStyle/>
          <a:p>
            <a:fld id="{E1C7BB39-5BB2-498F-9E55-868A67194E62}" type="slidenum">
              <a:rPr lang="en-IN" smtClean="0"/>
              <a:t>15</a:t>
            </a:fld>
            <a:endParaRPr lang="en-IN"/>
          </a:p>
        </p:txBody>
      </p:sp>
    </p:spTree>
    <p:extLst>
      <p:ext uri="{BB962C8B-B14F-4D97-AF65-F5344CB8AC3E}">
        <p14:creationId xmlns:p14="http://schemas.microsoft.com/office/powerpoint/2010/main" val="129597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7">
            <a:extLst>
              <a:ext uri="{FF2B5EF4-FFF2-40B4-BE49-F238E27FC236}">
                <a16:creationId xmlns:a16="http://schemas.microsoft.com/office/drawing/2014/main" id="{07724DEE-0258-4D4F-91AE-3CE7359532A2}"/>
              </a:ext>
            </a:extLst>
          </p:cNvPr>
          <p:cNvGraphicFramePr>
            <a:graphicFrameLocks noGrp="1"/>
          </p:cNvGraphicFramePr>
          <p:nvPr>
            <p:extLst>
              <p:ext uri="{D42A27DB-BD31-4B8C-83A1-F6EECF244321}">
                <p14:modId xmlns:p14="http://schemas.microsoft.com/office/powerpoint/2010/main" val="371154011"/>
              </p:ext>
            </p:extLst>
          </p:nvPr>
        </p:nvGraphicFramePr>
        <p:xfrm>
          <a:off x="1385888" y="1225563"/>
          <a:ext cx="8351836" cy="1854200"/>
        </p:xfrm>
        <a:graphic>
          <a:graphicData uri="http://schemas.openxmlformats.org/drawingml/2006/table">
            <a:tbl>
              <a:tblPr firstRow="1" bandRow="1">
                <a:tableStyleId>{5C22544A-7EE6-4342-B048-85BDC9FD1C3A}</a:tableStyleId>
              </a:tblPr>
              <a:tblGrid>
                <a:gridCol w="2690743">
                  <a:extLst>
                    <a:ext uri="{9D8B030D-6E8A-4147-A177-3AD203B41FA5}">
                      <a16:colId xmlns:a16="http://schemas.microsoft.com/office/drawing/2014/main" val="758563574"/>
                    </a:ext>
                  </a:extLst>
                </a:gridCol>
                <a:gridCol w="2693645">
                  <a:extLst>
                    <a:ext uri="{9D8B030D-6E8A-4147-A177-3AD203B41FA5}">
                      <a16:colId xmlns:a16="http://schemas.microsoft.com/office/drawing/2014/main" val="1496792655"/>
                    </a:ext>
                  </a:extLst>
                </a:gridCol>
                <a:gridCol w="2967448">
                  <a:extLst>
                    <a:ext uri="{9D8B030D-6E8A-4147-A177-3AD203B41FA5}">
                      <a16:colId xmlns:a16="http://schemas.microsoft.com/office/drawing/2014/main" val="895424336"/>
                    </a:ext>
                  </a:extLst>
                </a:gridCol>
              </a:tblGrid>
              <a:tr h="370840">
                <a:tc gridSpan="3">
                  <a:txBody>
                    <a:bodyPr/>
                    <a:lstStyle/>
                    <a:p>
                      <a:pPr algn="ctr"/>
                      <a:r>
                        <a:rPr lang="en-US" dirty="0"/>
                        <a:t>Name of the Transferor Company 3: Shiv Lalit Consultancy Pvt Ltd</a:t>
                      </a:r>
                      <a:endParaRPr lang="en-IN" dirty="0"/>
                    </a:p>
                  </a:txBody>
                  <a:tcPr>
                    <a:solidFill>
                      <a:schemeClr val="accent3">
                        <a:lumMod val="75000"/>
                      </a:schemeClr>
                    </a:solidFill>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59509229"/>
                  </a:ext>
                </a:extLst>
              </a:tr>
              <a:tr h="370840">
                <a:tc>
                  <a:txBody>
                    <a:bodyPr/>
                    <a:lstStyle/>
                    <a:p>
                      <a:pPr algn="ctr"/>
                      <a:endParaRPr lang="en-IN" dirty="0"/>
                    </a:p>
                  </a:txBody>
                  <a:tcPr>
                    <a:solidFill>
                      <a:schemeClr val="accent6">
                        <a:lumMod val="75000"/>
                      </a:schemeClr>
                    </a:solidFill>
                  </a:tcPr>
                </a:tc>
                <a:tc>
                  <a:txBody>
                    <a:bodyPr/>
                    <a:lstStyle/>
                    <a:p>
                      <a:pPr algn="ctr"/>
                      <a:r>
                        <a:rPr lang="en-US" b="1" dirty="0"/>
                        <a:t>Pre-Scheme</a:t>
                      </a:r>
                      <a:endParaRPr lang="en-IN" b="1" dirty="0"/>
                    </a:p>
                  </a:txBody>
                  <a:tcPr>
                    <a:solidFill>
                      <a:schemeClr val="accent6">
                        <a:lumMod val="75000"/>
                      </a:schemeClr>
                    </a:solidFill>
                  </a:tcPr>
                </a:tc>
                <a:tc>
                  <a:txBody>
                    <a:bodyPr/>
                    <a:lstStyle/>
                    <a:p>
                      <a:pPr algn="ctr"/>
                      <a:r>
                        <a:rPr lang="en-US" b="1" dirty="0"/>
                        <a:t>Post Scheme</a:t>
                      </a:r>
                      <a:endParaRPr lang="en-IN" b="1" dirty="0"/>
                    </a:p>
                  </a:txBody>
                  <a:tcPr>
                    <a:solidFill>
                      <a:schemeClr val="accent6">
                        <a:lumMod val="75000"/>
                      </a:schemeClr>
                    </a:solidFill>
                  </a:tcPr>
                </a:tc>
                <a:extLst>
                  <a:ext uri="{0D108BD9-81ED-4DB2-BD59-A6C34878D82A}">
                    <a16:rowId xmlns:a16="http://schemas.microsoft.com/office/drawing/2014/main" val="864856841"/>
                  </a:ext>
                </a:extLst>
              </a:tr>
              <a:tr h="370840">
                <a:tc>
                  <a:txBody>
                    <a:bodyPr/>
                    <a:lstStyle/>
                    <a:p>
                      <a:pPr algn="ctr"/>
                      <a:r>
                        <a:rPr lang="en-US" dirty="0"/>
                        <a:t>EQUITY</a:t>
                      </a:r>
                      <a:endParaRPr lang="en-IN" dirty="0"/>
                    </a:p>
                  </a:txBody>
                  <a:tcPr>
                    <a:solidFill>
                      <a:schemeClr val="accent6">
                        <a:lumMod val="75000"/>
                      </a:schemeClr>
                    </a:solidFill>
                  </a:tcPr>
                </a:tc>
                <a:tc>
                  <a:txBody>
                    <a:bodyPr/>
                    <a:lstStyle/>
                    <a:p>
                      <a:pPr algn="ctr"/>
                      <a:r>
                        <a:rPr lang="en-US" dirty="0"/>
                        <a:t>2,01,449.00</a:t>
                      </a:r>
                      <a:endParaRPr lang="en-IN" dirty="0"/>
                    </a:p>
                  </a:txBody>
                  <a:tcPr>
                    <a:solidFill>
                      <a:schemeClr val="accent6">
                        <a:lumMod val="75000"/>
                      </a:schemeClr>
                    </a:solidFill>
                  </a:tcPr>
                </a:tc>
                <a:tc>
                  <a:txBody>
                    <a:bodyPr/>
                    <a:lstStyle/>
                    <a:p>
                      <a:pPr algn="ctr"/>
                      <a:r>
                        <a:rPr lang="en-US" dirty="0"/>
                        <a:t>NA</a:t>
                      </a:r>
                      <a:endParaRPr lang="en-IN" dirty="0"/>
                    </a:p>
                  </a:txBody>
                  <a:tcPr>
                    <a:solidFill>
                      <a:schemeClr val="accent6">
                        <a:lumMod val="75000"/>
                      </a:schemeClr>
                    </a:solidFill>
                  </a:tcPr>
                </a:tc>
                <a:extLst>
                  <a:ext uri="{0D108BD9-81ED-4DB2-BD59-A6C34878D82A}">
                    <a16:rowId xmlns:a16="http://schemas.microsoft.com/office/drawing/2014/main" val="4121907491"/>
                  </a:ext>
                </a:extLst>
              </a:tr>
              <a:tr h="370840">
                <a:tc>
                  <a:txBody>
                    <a:bodyPr/>
                    <a:lstStyle/>
                    <a:p>
                      <a:pPr algn="ctr"/>
                      <a:r>
                        <a:rPr lang="en-US" dirty="0"/>
                        <a:t>OTHER EQUITY</a:t>
                      </a:r>
                      <a:endParaRPr lang="en-IN" dirty="0"/>
                    </a:p>
                  </a:txBody>
                  <a:tcPr>
                    <a:solidFill>
                      <a:schemeClr val="accent6">
                        <a:lumMod val="75000"/>
                      </a:schemeClr>
                    </a:solidFill>
                  </a:tcPr>
                </a:tc>
                <a:tc>
                  <a:txBody>
                    <a:bodyPr/>
                    <a:lstStyle/>
                    <a:p>
                      <a:pPr algn="ctr"/>
                      <a:r>
                        <a:rPr lang="en-US" dirty="0"/>
                        <a:t>6,19,354.55</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2286433915"/>
                  </a:ext>
                </a:extLst>
              </a:tr>
              <a:tr h="370840">
                <a:tc>
                  <a:txBody>
                    <a:bodyPr/>
                    <a:lstStyle/>
                    <a:p>
                      <a:pPr algn="ctr"/>
                      <a:r>
                        <a:rPr lang="en-US" b="1" dirty="0"/>
                        <a:t>NETWORTH</a:t>
                      </a:r>
                      <a:endParaRPr lang="en-IN" b="1" dirty="0"/>
                    </a:p>
                  </a:txBody>
                  <a:tcPr>
                    <a:solidFill>
                      <a:schemeClr val="accent6">
                        <a:lumMod val="75000"/>
                      </a:schemeClr>
                    </a:solidFill>
                  </a:tcPr>
                </a:tc>
                <a:tc>
                  <a:txBody>
                    <a:bodyPr/>
                    <a:lstStyle/>
                    <a:p>
                      <a:pPr algn="ctr"/>
                      <a:r>
                        <a:rPr lang="en-US" b="1" dirty="0"/>
                        <a:t>8,20,803.55</a:t>
                      </a:r>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NA</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3336153926"/>
                  </a:ext>
                </a:extLst>
              </a:tr>
            </a:tbl>
          </a:graphicData>
        </a:graphic>
      </p:graphicFrame>
      <p:sp>
        <p:nvSpPr>
          <p:cNvPr id="3" name="TextBox 2">
            <a:extLst>
              <a:ext uri="{FF2B5EF4-FFF2-40B4-BE49-F238E27FC236}">
                <a16:creationId xmlns:a16="http://schemas.microsoft.com/office/drawing/2014/main" id="{8E284D2E-88D7-4DFA-81E0-97281DA1989F}"/>
              </a:ext>
            </a:extLst>
          </p:cNvPr>
          <p:cNvSpPr txBox="1"/>
          <p:nvPr/>
        </p:nvSpPr>
        <p:spPr>
          <a:xfrm>
            <a:off x="6872287" y="856231"/>
            <a:ext cx="2865437" cy="369332"/>
          </a:xfrm>
          <a:prstGeom prst="rect">
            <a:avLst/>
          </a:prstGeom>
          <a:solidFill>
            <a:schemeClr val="accent5"/>
          </a:solidFill>
        </p:spPr>
        <p:txBody>
          <a:bodyPr wrap="square" rtlCol="0">
            <a:spAutoFit/>
          </a:bodyPr>
          <a:lstStyle/>
          <a:p>
            <a:r>
              <a:rPr lang="en-US" b="1" dirty="0"/>
              <a:t>Amount in INR Hundreds</a:t>
            </a:r>
            <a:endParaRPr lang="en-IN" b="1" dirty="0"/>
          </a:p>
        </p:txBody>
      </p:sp>
      <p:graphicFrame>
        <p:nvGraphicFramePr>
          <p:cNvPr id="4" name="Table 7">
            <a:extLst>
              <a:ext uri="{FF2B5EF4-FFF2-40B4-BE49-F238E27FC236}">
                <a16:creationId xmlns:a16="http://schemas.microsoft.com/office/drawing/2014/main" id="{B9937EAD-BF07-4A96-8786-00B5CE12D6C3}"/>
              </a:ext>
            </a:extLst>
          </p:cNvPr>
          <p:cNvGraphicFramePr>
            <a:graphicFrameLocks noGrp="1"/>
          </p:cNvGraphicFramePr>
          <p:nvPr>
            <p:extLst>
              <p:ext uri="{D42A27DB-BD31-4B8C-83A1-F6EECF244321}">
                <p14:modId xmlns:p14="http://schemas.microsoft.com/office/powerpoint/2010/main" val="1669355038"/>
              </p:ext>
            </p:extLst>
          </p:nvPr>
        </p:nvGraphicFramePr>
        <p:xfrm>
          <a:off x="1385888" y="3878276"/>
          <a:ext cx="8351836" cy="1854200"/>
        </p:xfrm>
        <a:graphic>
          <a:graphicData uri="http://schemas.openxmlformats.org/drawingml/2006/table">
            <a:tbl>
              <a:tblPr firstRow="1" bandRow="1">
                <a:tableStyleId>{5C22544A-7EE6-4342-B048-85BDC9FD1C3A}</a:tableStyleId>
              </a:tblPr>
              <a:tblGrid>
                <a:gridCol w="2690743">
                  <a:extLst>
                    <a:ext uri="{9D8B030D-6E8A-4147-A177-3AD203B41FA5}">
                      <a16:colId xmlns:a16="http://schemas.microsoft.com/office/drawing/2014/main" val="758563574"/>
                    </a:ext>
                  </a:extLst>
                </a:gridCol>
                <a:gridCol w="2693645">
                  <a:extLst>
                    <a:ext uri="{9D8B030D-6E8A-4147-A177-3AD203B41FA5}">
                      <a16:colId xmlns:a16="http://schemas.microsoft.com/office/drawing/2014/main" val="1496792655"/>
                    </a:ext>
                  </a:extLst>
                </a:gridCol>
                <a:gridCol w="2967448">
                  <a:extLst>
                    <a:ext uri="{9D8B030D-6E8A-4147-A177-3AD203B41FA5}">
                      <a16:colId xmlns:a16="http://schemas.microsoft.com/office/drawing/2014/main" val="895424336"/>
                    </a:ext>
                  </a:extLst>
                </a:gridCol>
              </a:tblGrid>
              <a:tr h="370840">
                <a:tc gridSpan="3">
                  <a:txBody>
                    <a:bodyPr/>
                    <a:lstStyle/>
                    <a:p>
                      <a:pPr algn="ctr"/>
                      <a:r>
                        <a:rPr lang="en-US" dirty="0"/>
                        <a:t>Name of the Transferee Company: </a:t>
                      </a:r>
                      <a:r>
                        <a:rPr lang="en-US" dirty="0" err="1"/>
                        <a:t>Lohia</a:t>
                      </a:r>
                      <a:r>
                        <a:rPr lang="en-US" dirty="0"/>
                        <a:t> Securities Limited</a:t>
                      </a:r>
                      <a:endParaRPr lang="en-IN" dirty="0"/>
                    </a:p>
                  </a:txBody>
                  <a:tcPr>
                    <a:solidFill>
                      <a:schemeClr val="accent3">
                        <a:lumMod val="75000"/>
                      </a:schemeClr>
                    </a:solidFill>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459509229"/>
                  </a:ext>
                </a:extLst>
              </a:tr>
              <a:tr h="370840">
                <a:tc>
                  <a:txBody>
                    <a:bodyPr/>
                    <a:lstStyle/>
                    <a:p>
                      <a:pPr algn="ctr"/>
                      <a:endParaRPr lang="en-IN" dirty="0"/>
                    </a:p>
                  </a:txBody>
                  <a:tcPr>
                    <a:solidFill>
                      <a:schemeClr val="accent6">
                        <a:lumMod val="75000"/>
                      </a:schemeClr>
                    </a:solidFill>
                  </a:tcPr>
                </a:tc>
                <a:tc>
                  <a:txBody>
                    <a:bodyPr/>
                    <a:lstStyle/>
                    <a:p>
                      <a:pPr algn="ctr"/>
                      <a:r>
                        <a:rPr lang="en-US" b="1" dirty="0"/>
                        <a:t>Pre-Scheme</a:t>
                      </a:r>
                      <a:endParaRPr lang="en-IN" b="1" dirty="0"/>
                    </a:p>
                  </a:txBody>
                  <a:tcPr>
                    <a:solidFill>
                      <a:schemeClr val="accent6">
                        <a:lumMod val="75000"/>
                      </a:schemeClr>
                    </a:solidFill>
                  </a:tcPr>
                </a:tc>
                <a:tc>
                  <a:txBody>
                    <a:bodyPr/>
                    <a:lstStyle/>
                    <a:p>
                      <a:pPr algn="ctr"/>
                      <a:r>
                        <a:rPr lang="en-US" b="1" dirty="0"/>
                        <a:t>Post Scheme</a:t>
                      </a:r>
                      <a:endParaRPr lang="en-IN" b="1" dirty="0"/>
                    </a:p>
                  </a:txBody>
                  <a:tcPr>
                    <a:solidFill>
                      <a:schemeClr val="accent6">
                        <a:lumMod val="75000"/>
                      </a:schemeClr>
                    </a:solidFill>
                  </a:tcPr>
                </a:tc>
                <a:extLst>
                  <a:ext uri="{0D108BD9-81ED-4DB2-BD59-A6C34878D82A}">
                    <a16:rowId xmlns:a16="http://schemas.microsoft.com/office/drawing/2014/main" val="864856841"/>
                  </a:ext>
                </a:extLst>
              </a:tr>
              <a:tr h="370840">
                <a:tc>
                  <a:txBody>
                    <a:bodyPr/>
                    <a:lstStyle/>
                    <a:p>
                      <a:pPr algn="ctr"/>
                      <a:r>
                        <a:rPr lang="en-US" dirty="0"/>
                        <a:t>EQUITY</a:t>
                      </a:r>
                      <a:endParaRPr lang="en-IN" dirty="0"/>
                    </a:p>
                  </a:txBody>
                  <a:tcPr>
                    <a:solidFill>
                      <a:schemeClr val="accent6">
                        <a:lumMod val="75000"/>
                      </a:schemeClr>
                    </a:solidFill>
                  </a:tcPr>
                </a:tc>
                <a:tc>
                  <a:txBody>
                    <a:bodyPr/>
                    <a:lstStyle/>
                    <a:p>
                      <a:pPr algn="ctr"/>
                      <a:r>
                        <a:rPr lang="en-US" dirty="0"/>
                        <a:t>2,01,449.00</a:t>
                      </a:r>
                      <a:endParaRPr lang="en-IN" dirty="0"/>
                    </a:p>
                  </a:txBody>
                  <a:tcPr>
                    <a:solidFill>
                      <a:schemeClr val="accent6">
                        <a:lumMod val="75000"/>
                      </a:schemeClr>
                    </a:solidFill>
                  </a:tcPr>
                </a:tc>
                <a:tc>
                  <a:txBody>
                    <a:bodyPr/>
                    <a:lstStyle/>
                    <a:p>
                      <a:pPr algn="ctr"/>
                      <a:r>
                        <a:rPr lang="en-US" dirty="0"/>
                        <a:t>4,98,730.00</a:t>
                      </a:r>
                      <a:endParaRPr lang="en-IN" dirty="0"/>
                    </a:p>
                  </a:txBody>
                  <a:tcPr>
                    <a:solidFill>
                      <a:schemeClr val="accent6">
                        <a:lumMod val="75000"/>
                      </a:schemeClr>
                    </a:solidFill>
                  </a:tcPr>
                </a:tc>
                <a:extLst>
                  <a:ext uri="{0D108BD9-81ED-4DB2-BD59-A6C34878D82A}">
                    <a16:rowId xmlns:a16="http://schemas.microsoft.com/office/drawing/2014/main" val="4121907491"/>
                  </a:ext>
                </a:extLst>
              </a:tr>
              <a:tr h="370840">
                <a:tc>
                  <a:txBody>
                    <a:bodyPr/>
                    <a:lstStyle/>
                    <a:p>
                      <a:pPr algn="ctr"/>
                      <a:r>
                        <a:rPr lang="en-US" dirty="0"/>
                        <a:t>OTHER EQUITY</a:t>
                      </a:r>
                      <a:endParaRPr lang="en-IN" dirty="0"/>
                    </a:p>
                  </a:txBody>
                  <a:tcPr>
                    <a:solidFill>
                      <a:schemeClr val="accent6">
                        <a:lumMod val="75000"/>
                      </a:schemeClr>
                    </a:solidFill>
                  </a:tcPr>
                </a:tc>
                <a:tc>
                  <a:txBody>
                    <a:bodyPr/>
                    <a:lstStyle/>
                    <a:p>
                      <a:pPr algn="ctr"/>
                      <a:r>
                        <a:rPr lang="en-US" dirty="0"/>
                        <a:t>6,19,354.55</a:t>
                      </a:r>
                      <a:endParaRPr lang="en-IN" dirty="0"/>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1,09,85,780.00</a:t>
                      </a:r>
                      <a:endParaRPr kumimoji="0" lang="en-IN"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2286433915"/>
                  </a:ext>
                </a:extLst>
              </a:tr>
              <a:tr h="370840">
                <a:tc>
                  <a:txBody>
                    <a:bodyPr/>
                    <a:lstStyle/>
                    <a:p>
                      <a:pPr algn="ctr"/>
                      <a:r>
                        <a:rPr lang="en-US" b="1" dirty="0"/>
                        <a:t>NETWORTH</a:t>
                      </a:r>
                      <a:endParaRPr lang="en-IN" b="1" dirty="0"/>
                    </a:p>
                  </a:txBody>
                  <a:tcPr>
                    <a:solidFill>
                      <a:schemeClr val="accent6">
                        <a:lumMod val="75000"/>
                      </a:schemeClr>
                    </a:solidFill>
                  </a:tcPr>
                </a:tc>
                <a:tc>
                  <a:txBody>
                    <a:bodyPr/>
                    <a:lstStyle/>
                    <a:p>
                      <a:pPr algn="ctr"/>
                      <a:r>
                        <a:rPr lang="en-US" b="1" dirty="0"/>
                        <a:t>8,20,803.55</a:t>
                      </a:r>
                    </a:p>
                  </a:txBody>
                  <a:tcPr>
                    <a:solidFill>
                      <a:schemeClr val="accent6">
                        <a:lumMod val="75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entury Gothic" panose="020B0502020202020204"/>
                          <a:ea typeface="+mn-ea"/>
                          <a:cs typeface="+mn-cs"/>
                        </a:rPr>
                        <a:t>1,14,84,510.00</a:t>
                      </a:r>
                      <a:endParaRPr kumimoji="0" lang="en-IN" sz="1800" b="1" i="0" u="none" strike="noStrike" kern="1200" cap="none" spc="0" normalizeH="0" baseline="0" noProof="0" dirty="0">
                        <a:ln>
                          <a:noFill/>
                        </a:ln>
                        <a:solidFill>
                          <a:prstClr val="black"/>
                        </a:solidFill>
                        <a:effectLst/>
                        <a:uLnTx/>
                        <a:uFillTx/>
                        <a:latin typeface="Century Gothic" panose="020B0502020202020204"/>
                        <a:ea typeface="+mn-ea"/>
                        <a:cs typeface="+mn-cs"/>
                      </a:endParaRPr>
                    </a:p>
                  </a:txBody>
                  <a:tcPr>
                    <a:solidFill>
                      <a:schemeClr val="accent6">
                        <a:lumMod val="75000"/>
                      </a:schemeClr>
                    </a:solidFill>
                  </a:tcPr>
                </a:tc>
                <a:extLst>
                  <a:ext uri="{0D108BD9-81ED-4DB2-BD59-A6C34878D82A}">
                    <a16:rowId xmlns:a16="http://schemas.microsoft.com/office/drawing/2014/main" val="3336153926"/>
                  </a:ext>
                </a:extLst>
              </a:tr>
            </a:tbl>
          </a:graphicData>
        </a:graphic>
      </p:graphicFrame>
      <p:sp>
        <p:nvSpPr>
          <p:cNvPr id="5" name="TextBox 4">
            <a:extLst>
              <a:ext uri="{FF2B5EF4-FFF2-40B4-BE49-F238E27FC236}">
                <a16:creationId xmlns:a16="http://schemas.microsoft.com/office/drawing/2014/main" id="{3F1B6FDF-E23C-4112-A021-0A8FF485E373}"/>
              </a:ext>
            </a:extLst>
          </p:cNvPr>
          <p:cNvSpPr txBox="1"/>
          <p:nvPr/>
        </p:nvSpPr>
        <p:spPr>
          <a:xfrm>
            <a:off x="6872286" y="3489867"/>
            <a:ext cx="2865437" cy="369332"/>
          </a:xfrm>
          <a:prstGeom prst="rect">
            <a:avLst/>
          </a:prstGeom>
          <a:solidFill>
            <a:schemeClr val="accent5"/>
          </a:solidFill>
        </p:spPr>
        <p:txBody>
          <a:bodyPr wrap="square" rtlCol="0">
            <a:spAutoFit/>
          </a:bodyPr>
          <a:lstStyle/>
          <a:p>
            <a:r>
              <a:rPr lang="en-US" b="1" dirty="0"/>
              <a:t>Amount in INR Hundreds</a:t>
            </a:r>
            <a:endParaRPr lang="en-IN" b="1" dirty="0"/>
          </a:p>
        </p:txBody>
      </p:sp>
      <p:sp>
        <p:nvSpPr>
          <p:cNvPr id="6" name="Slide Number Placeholder 5">
            <a:extLst>
              <a:ext uri="{FF2B5EF4-FFF2-40B4-BE49-F238E27FC236}">
                <a16:creationId xmlns:a16="http://schemas.microsoft.com/office/drawing/2014/main" id="{BD0DF885-0B56-446B-BA97-62DBF6B25E2E}"/>
              </a:ext>
            </a:extLst>
          </p:cNvPr>
          <p:cNvSpPr>
            <a:spLocks noGrp="1"/>
          </p:cNvSpPr>
          <p:nvPr>
            <p:ph type="sldNum" sz="quarter" idx="12"/>
          </p:nvPr>
        </p:nvSpPr>
        <p:spPr/>
        <p:txBody>
          <a:bodyPr/>
          <a:lstStyle/>
          <a:p>
            <a:fld id="{E1C7BB39-5BB2-498F-9E55-868A67194E62}" type="slidenum">
              <a:rPr lang="en-IN" smtClean="0"/>
              <a:t>16</a:t>
            </a:fld>
            <a:endParaRPr lang="en-IN"/>
          </a:p>
        </p:txBody>
      </p:sp>
    </p:spTree>
    <p:extLst>
      <p:ext uri="{BB962C8B-B14F-4D97-AF65-F5344CB8AC3E}">
        <p14:creationId xmlns:p14="http://schemas.microsoft.com/office/powerpoint/2010/main" val="2605502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EA02DC-40E2-407C-9EC8-FCE559817B0D}"/>
              </a:ext>
            </a:extLst>
          </p:cNvPr>
          <p:cNvSpPr txBox="1"/>
          <p:nvPr/>
        </p:nvSpPr>
        <p:spPr>
          <a:xfrm>
            <a:off x="138544" y="332509"/>
            <a:ext cx="10113819" cy="369332"/>
          </a:xfrm>
          <a:prstGeom prst="rect">
            <a:avLst/>
          </a:prstGeom>
          <a:solidFill>
            <a:schemeClr val="accent4"/>
          </a:solidFill>
        </p:spPr>
        <p:txBody>
          <a:bodyPr wrap="square" rtlCol="0">
            <a:spAutoFit/>
          </a:bodyPr>
          <a:lstStyle/>
          <a:p>
            <a:r>
              <a:rPr lang="en-US" dirty="0"/>
              <a:t>8) </a:t>
            </a:r>
            <a:r>
              <a:rPr lang="en-US" u="sng" dirty="0"/>
              <a:t>Key Points of the Scheme including the terms of consideration proposed in the scheme </a:t>
            </a:r>
            <a:endParaRPr lang="en-IN" u="sng" dirty="0"/>
          </a:p>
        </p:txBody>
      </p:sp>
      <p:sp>
        <p:nvSpPr>
          <p:cNvPr id="4" name="TextBox 3">
            <a:extLst>
              <a:ext uri="{FF2B5EF4-FFF2-40B4-BE49-F238E27FC236}">
                <a16:creationId xmlns:a16="http://schemas.microsoft.com/office/drawing/2014/main" id="{82C76FFE-DFAE-4074-B130-44981289BB4F}"/>
              </a:ext>
            </a:extLst>
          </p:cNvPr>
          <p:cNvSpPr txBox="1"/>
          <p:nvPr/>
        </p:nvSpPr>
        <p:spPr>
          <a:xfrm>
            <a:off x="103906" y="701841"/>
            <a:ext cx="11707092" cy="6743128"/>
          </a:xfrm>
          <a:prstGeom prst="rect">
            <a:avLst/>
          </a:prstGeom>
          <a:noFill/>
        </p:spPr>
        <p:txBody>
          <a:bodyPr wrap="square" rtlCol="0">
            <a:spAutoFit/>
          </a:bodyPr>
          <a:lstStyle/>
          <a:p>
            <a:pPr lvl="0" rtl="0">
              <a:lnSpc>
                <a:spcPct val="200000"/>
              </a:lnSpc>
              <a:spcAft>
                <a:spcPts val="800"/>
              </a:spcAft>
              <a:buSzPts val="1200"/>
            </a:pPr>
            <a:r>
              <a:rPr lang="en-IN" sz="1600" b="1" u="sng" dirty="0">
                <a:effectLst/>
                <a:latin typeface="Bookman Old Style" panose="02050604050505020204" pitchFamily="18" charset="0"/>
                <a:ea typeface="Times New Roman" panose="02020603050405020304" pitchFamily="18" charset="0"/>
                <a:cs typeface="Calibri" panose="020F0502020204030204" pitchFamily="34" charset="0"/>
              </a:rPr>
              <a:t>ACCOUNTING TREATMENT</a:t>
            </a:r>
          </a:p>
          <a:p>
            <a:pPr>
              <a:lnSpc>
                <a:spcPct val="150000"/>
              </a:lnSpc>
              <a:spcAft>
                <a:spcPts val="800"/>
              </a:spcAft>
              <a:buSzPts val="1200"/>
            </a:pPr>
            <a:r>
              <a:rPr lang="en-IN" dirty="0">
                <a:effectLst/>
                <a:latin typeface="Bookman Old Style" panose="02050604050505020204" pitchFamily="18" charset="0"/>
                <a:ea typeface="Times New Roman" panose="02020603050405020304" pitchFamily="18" charset="0"/>
                <a:cs typeface="Calibri" panose="020F0502020204030204" pitchFamily="34" charset="0"/>
              </a:rPr>
              <a:t>Upon the Scheme becoming effective:</a:t>
            </a:r>
            <a:endParaRPr lang="en-IN" dirty="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just">
              <a:lnSpc>
                <a:spcPct val="150000"/>
              </a:lnSpc>
              <a:spcAft>
                <a:spcPts val="800"/>
              </a:spcAft>
              <a:buSzPts val="1200"/>
              <a:buFont typeface="+mj-lt"/>
              <a:buAutoNum type="arabicPeriod"/>
            </a:pPr>
            <a:r>
              <a:rPr lang="en-US" dirty="0">
                <a:effectLst/>
                <a:latin typeface="Bookman Old Style" panose="02050604050505020204" pitchFamily="18" charset="0"/>
                <a:ea typeface="Times New Roman" panose="02020603050405020304" pitchFamily="18" charset="0"/>
                <a:cs typeface="Calibri" panose="020F0502020204030204" pitchFamily="34" charset="0"/>
              </a:rPr>
              <a:t>The Transferee Company shall account for the assets and liabilities of the transferor Company Nos. 1 to 3 vested in it in terms of the Scheme at book value appearing in the books of the Transferor Company Nos. 1 to 3 The Transferee Company shall record in its books of account, all transactions of the Transferor Company Nos. 1 to 3 in respect of assets, liabilities, income and expenses at its book value from the Appointed Date to the Effective Date.</a:t>
            </a:r>
          </a:p>
          <a:p>
            <a:pPr marL="342900" indent="-342900" algn="just">
              <a:lnSpc>
                <a:spcPct val="150000"/>
              </a:lnSpc>
              <a:spcAft>
                <a:spcPts val="800"/>
              </a:spcAft>
              <a:buSzPts val="1200"/>
              <a:buFont typeface="+mj-lt"/>
              <a:buAutoNum type="arabicPeriod"/>
            </a:pPr>
            <a:r>
              <a:rPr lang="en-US" dirty="0">
                <a:effectLst/>
                <a:latin typeface="Bookman Old Style" panose="02050604050505020204" pitchFamily="18" charset="0"/>
                <a:ea typeface="Times New Roman" panose="02020603050405020304" pitchFamily="18" charset="0"/>
                <a:cs typeface="Calibri" panose="020F0502020204030204" pitchFamily="34" charset="0"/>
              </a:rPr>
              <a:t>The inter-company balances, if any, shall stand cancelled.</a:t>
            </a:r>
          </a:p>
          <a:p>
            <a:pPr marL="342900" indent="-342900" algn="just">
              <a:lnSpc>
                <a:spcPct val="150000"/>
              </a:lnSpc>
              <a:spcAft>
                <a:spcPts val="800"/>
              </a:spcAft>
              <a:buSzPts val="1200"/>
              <a:buFont typeface="+mj-lt"/>
              <a:buAutoNum type="arabicPeriod"/>
            </a:pPr>
            <a:r>
              <a:rPr lang="en-US" dirty="0">
                <a:effectLst/>
                <a:latin typeface="Bookman Old Style" panose="02050604050505020204" pitchFamily="18" charset="0"/>
                <a:ea typeface="Times New Roman" panose="02020603050405020304" pitchFamily="18" charset="0"/>
                <a:cs typeface="Calibri" panose="020F0502020204030204" pitchFamily="34" charset="0"/>
              </a:rPr>
              <a:t>Subject to provisions of this Scheme, the Transferee Company shall abide by the Indian Accounting Standards (Ind-AS) issued by the Institute of Chartered Accountants of India.</a:t>
            </a:r>
          </a:p>
          <a:p>
            <a:pPr marL="342900" indent="-342900" algn="just">
              <a:lnSpc>
                <a:spcPct val="150000"/>
              </a:lnSpc>
              <a:spcAft>
                <a:spcPts val="800"/>
              </a:spcAft>
              <a:buSzPts val="1200"/>
              <a:buFont typeface="+mj-lt"/>
              <a:buAutoNum type="arabicPeriod"/>
            </a:pPr>
            <a:r>
              <a:rPr lang="en-IN" dirty="0">
                <a:effectLst/>
                <a:latin typeface="Bookman Old Style" panose="02050604050505020204" pitchFamily="18" charset="0"/>
                <a:ea typeface="Times New Roman" panose="02020603050405020304" pitchFamily="18" charset="0"/>
                <a:cs typeface="Calibri" panose="020F0502020204030204" pitchFamily="34" charset="0"/>
              </a:rPr>
              <a:t>Pursuant to the Scheme coming into effect, investments made by the Transferee Company in the Transferor Company Nos. 1 to 3 in the equity shares shall automatically stand cancelled.</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nSpc>
                <a:spcPct val="200000"/>
              </a:lnSpc>
              <a:spcAft>
                <a:spcPts val="800"/>
              </a:spcAft>
              <a:buSzPts val="1200"/>
              <a:buFont typeface="+mj-lt"/>
              <a:buAutoNum type="arabicPeriod"/>
            </a:pP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lvl="0" rtl="0">
              <a:lnSpc>
                <a:spcPct val="200000"/>
              </a:lnSpc>
              <a:spcAft>
                <a:spcPts val="800"/>
              </a:spcAft>
              <a:buSzPts val="1200"/>
            </a:pPr>
            <a:endParaRPr lang="en-IN" sz="1600" u="sng"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Slide Number Placeholder 4">
            <a:extLst>
              <a:ext uri="{FF2B5EF4-FFF2-40B4-BE49-F238E27FC236}">
                <a16:creationId xmlns:a16="http://schemas.microsoft.com/office/drawing/2014/main" id="{8CCC732E-603D-41EB-9579-CB4BBE942B21}"/>
              </a:ext>
            </a:extLst>
          </p:cNvPr>
          <p:cNvSpPr>
            <a:spLocks noGrp="1"/>
          </p:cNvSpPr>
          <p:nvPr>
            <p:ph type="sldNum" sz="quarter" idx="12"/>
          </p:nvPr>
        </p:nvSpPr>
        <p:spPr/>
        <p:txBody>
          <a:bodyPr/>
          <a:lstStyle/>
          <a:p>
            <a:fld id="{E1C7BB39-5BB2-498F-9E55-868A67194E62}" type="slidenum">
              <a:rPr lang="en-IN" smtClean="0"/>
              <a:t>17</a:t>
            </a:fld>
            <a:endParaRPr lang="en-IN"/>
          </a:p>
        </p:txBody>
      </p:sp>
    </p:spTree>
    <p:extLst>
      <p:ext uri="{BB962C8B-B14F-4D97-AF65-F5344CB8AC3E}">
        <p14:creationId xmlns:p14="http://schemas.microsoft.com/office/powerpoint/2010/main" val="1096774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B3F524-36ED-4696-BCD7-B460C9DEC4A6}"/>
              </a:ext>
            </a:extLst>
          </p:cNvPr>
          <p:cNvSpPr txBox="1"/>
          <p:nvPr/>
        </p:nvSpPr>
        <p:spPr>
          <a:xfrm>
            <a:off x="-2" y="124692"/>
            <a:ext cx="11956473" cy="369332"/>
          </a:xfrm>
          <a:prstGeom prst="rect">
            <a:avLst/>
          </a:prstGeom>
          <a:noFill/>
        </p:spPr>
        <p:txBody>
          <a:bodyPr wrap="square" rtlCol="0">
            <a:spAutoFit/>
          </a:bodyPr>
          <a:lstStyle/>
          <a:p>
            <a:r>
              <a:rPr lang="en-IN" b="1" u="sng" dirty="0">
                <a:latin typeface="Bookman Old Style" panose="02050604050505020204" pitchFamily="18" charset="0"/>
              </a:rPr>
              <a:t>GENERAL TERMS AND CONDITIONS</a:t>
            </a:r>
          </a:p>
        </p:txBody>
      </p:sp>
      <p:sp>
        <p:nvSpPr>
          <p:cNvPr id="14" name="TextBox 13">
            <a:extLst>
              <a:ext uri="{FF2B5EF4-FFF2-40B4-BE49-F238E27FC236}">
                <a16:creationId xmlns:a16="http://schemas.microsoft.com/office/drawing/2014/main" id="{3E211899-958A-4E85-8171-E7E6C6F2943B}"/>
              </a:ext>
            </a:extLst>
          </p:cNvPr>
          <p:cNvSpPr txBox="1"/>
          <p:nvPr/>
        </p:nvSpPr>
        <p:spPr>
          <a:xfrm>
            <a:off x="117763" y="1052011"/>
            <a:ext cx="11956473" cy="6227346"/>
          </a:xfrm>
          <a:prstGeom prst="rect">
            <a:avLst/>
          </a:prstGeom>
          <a:noFill/>
        </p:spPr>
        <p:txBody>
          <a:bodyPr wrap="square">
            <a:spAutoFit/>
          </a:bodyPr>
          <a:lstStyle/>
          <a:p>
            <a:pPr marL="800100" lvl="1" indent="-342900" algn="just" rtl="0">
              <a:spcAft>
                <a:spcPts val="800"/>
              </a:spcAft>
              <a:buSzPts val="1200"/>
              <a:buFont typeface="+mj-lt"/>
              <a:buAutoNum type="arabicPeriod"/>
            </a:pPr>
            <a:r>
              <a:rPr lang="en-IN" dirty="0">
                <a:effectLst/>
                <a:latin typeface="Bookman Old Style" panose="02050604050505020204" pitchFamily="18" charset="0"/>
                <a:ea typeface="Times New Roman" panose="02020603050405020304" pitchFamily="18" charset="0"/>
                <a:cs typeface="Calibri" panose="020F0502020204030204" pitchFamily="34" charset="0"/>
              </a:rPr>
              <a:t>The Transferor Company nos. 1 to 3 and the Transferee Company shall, with all reasonable dispatch, make all applications/ petitions under Section 230 and 232 and other applicable provisions of the Act to the National Company Law Tribunal, Bench at Kolkata for the sanctioning of the Scheme and obtain all approvals and consents as may be required under law or any agreement.</a:t>
            </a:r>
          </a:p>
          <a:p>
            <a:pPr marL="800100" lvl="1" indent="-342900" algn="just" rtl="0">
              <a:spcAft>
                <a:spcPts val="800"/>
              </a:spcAft>
              <a:buSzPts val="1200"/>
              <a:buFont typeface="+mj-lt"/>
              <a:buAutoNum type="arabicPeriod"/>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The respective Board of Directors of the Transferor Company nos. 1 to 3 and the Transferee Company may empower any Committee of Directors or Officer(s) or any individual director, officer or other person to discharge all or any of the powers and functions, which the said Board of Directors are entitled to exercise and perform under the Scheme</a:t>
            </a:r>
            <a:endParaRPr lang="en-IN" dirty="0">
              <a:latin typeface="Bookman Old Style" panose="02050604050505020204" pitchFamily="18" charset="0"/>
              <a:ea typeface="Times New Roman" panose="02020603050405020304" pitchFamily="18" charset="0"/>
              <a:cs typeface="Calibri" panose="020F0502020204030204" pitchFamily="34" charset="0"/>
            </a:endParaRPr>
          </a:p>
          <a:p>
            <a:pPr marL="800100" lvl="1" indent="-342900" algn="just">
              <a:spcAft>
                <a:spcPts val="800"/>
              </a:spcAft>
              <a:buSzPts val="1200"/>
              <a:buFont typeface="+mj-lt"/>
              <a:buAutoNum type="arabicPeriod"/>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In the event of any inconsistency between any of the terms and conditions of any earlier arrangement between the Transferor Company nos. 1 to 3 and the Transferee Company and their respective shareholders and/or creditors, and the terms and conditions of this Scheme, the latter shall prevail.</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just">
              <a:spcAft>
                <a:spcPts val="800"/>
              </a:spcAft>
              <a:buSzPts val="1200"/>
              <a:buFont typeface="+mj-lt"/>
              <a:buAutoNum type="arabicPeriod"/>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If any part of this Scheme is invalid, ruled illegal by any court or authority of competent jurisdiction or unenforceable under the present or future laws, then it is the intention of the parties that such part shall be severable from the remainder of this Scheme and this Scheme shall not be affected thereby, unless the deletion of such part shall cause this Scheme to become materially adverse to any party, in which case the parties shall attempt to bring about a modification in this Scheme, as will best preserve for the parties, the benefits and obligations of this Scheme, including but not limited to such part.</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800100" lvl="1" indent="-342900" algn="just" rtl="0">
              <a:spcAft>
                <a:spcPts val="800"/>
              </a:spcAft>
              <a:buSzPts val="1200"/>
              <a:buFont typeface="+mj-lt"/>
              <a:buAutoNum type="arabicPeriod"/>
            </a:pPr>
            <a:endParaRPr lang="en-IN" sz="1200" dirty="0">
              <a:effectLst/>
              <a:latin typeface="Bookman Old Style" panose="02050604050505020204" pitchFamily="18" charset="0"/>
              <a:ea typeface="Times New Roman" panose="02020603050405020304" pitchFamily="18" charset="0"/>
              <a:cs typeface="Calibri" panose="020F0502020204030204" pitchFamily="34" charset="0"/>
            </a:endParaRPr>
          </a:p>
        </p:txBody>
      </p:sp>
      <p:sp>
        <p:nvSpPr>
          <p:cNvPr id="15" name="Slide Number Placeholder 14">
            <a:extLst>
              <a:ext uri="{FF2B5EF4-FFF2-40B4-BE49-F238E27FC236}">
                <a16:creationId xmlns:a16="http://schemas.microsoft.com/office/drawing/2014/main" id="{7FFB2934-AC04-42E1-B27B-E7B69BED5367}"/>
              </a:ext>
            </a:extLst>
          </p:cNvPr>
          <p:cNvSpPr>
            <a:spLocks noGrp="1"/>
          </p:cNvSpPr>
          <p:nvPr>
            <p:ph type="sldNum" sz="quarter" idx="12"/>
          </p:nvPr>
        </p:nvSpPr>
        <p:spPr/>
        <p:txBody>
          <a:bodyPr/>
          <a:lstStyle/>
          <a:p>
            <a:fld id="{E1C7BB39-5BB2-498F-9E55-868A67194E62}" type="slidenum">
              <a:rPr lang="en-IN" smtClean="0"/>
              <a:t>18</a:t>
            </a:fld>
            <a:endParaRPr lang="en-IN"/>
          </a:p>
        </p:txBody>
      </p:sp>
    </p:spTree>
    <p:extLst>
      <p:ext uri="{BB962C8B-B14F-4D97-AF65-F5344CB8AC3E}">
        <p14:creationId xmlns:p14="http://schemas.microsoft.com/office/powerpoint/2010/main" val="604588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416094-4FE9-4EF9-8285-DA6C7B486359}"/>
              </a:ext>
            </a:extLst>
          </p:cNvPr>
          <p:cNvSpPr txBox="1"/>
          <p:nvPr/>
        </p:nvSpPr>
        <p:spPr>
          <a:xfrm>
            <a:off x="166255" y="387927"/>
            <a:ext cx="11720945" cy="5970865"/>
          </a:xfrm>
          <a:prstGeom prst="rect">
            <a:avLst/>
          </a:prstGeom>
          <a:noFill/>
        </p:spPr>
        <p:txBody>
          <a:bodyPr wrap="square" rtlCol="0">
            <a:spAutoFit/>
          </a:bodyPr>
          <a:lstStyle/>
          <a:p>
            <a:pPr marL="457200">
              <a:lnSpc>
                <a:spcPct val="200000"/>
              </a:lnSpc>
              <a:spcAft>
                <a:spcPts val="800"/>
              </a:spcAft>
            </a:pPr>
            <a:r>
              <a:rPr lang="en-IN" b="1" u="sng" dirty="0">
                <a:latin typeface="Bookman Old Style" panose="02050604050505020204" pitchFamily="18" charset="0"/>
                <a:ea typeface="Times New Roman" panose="02020603050405020304" pitchFamily="18" charset="0"/>
                <a:cs typeface="Calibri" panose="020F0502020204030204" pitchFamily="34" charset="0"/>
              </a:rPr>
              <a:t>CONSIDERATION PROPOSED IN THE SCHEME</a:t>
            </a:r>
            <a:endParaRPr lang="en-IN" sz="1800" b="1" u="sng" dirty="0">
              <a:effectLst/>
              <a:latin typeface="Bookman Old Style" panose="02050604050505020204" pitchFamily="18" charset="0"/>
              <a:ea typeface="Times New Roman" panose="02020603050405020304" pitchFamily="18" charset="0"/>
              <a:cs typeface="Calibri" panose="020F0502020204030204" pitchFamily="34" charset="0"/>
            </a:endParaRPr>
          </a:p>
          <a:p>
            <a:pPr marL="457200" algn="just">
              <a:lnSpc>
                <a:spcPct val="200000"/>
              </a:lnSpc>
              <a:spcAft>
                <a:spcPts val="800"/>
              </a:spcAft>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The Transferee Company shall issue:</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800100" indent="-342900" algn="just">
              <a:lnSpc>
                <a:spcPct val="200000"/>
              </a:lnSpc>
              <a:spcAft>
                <a:spcPts val="800"/>
              </a:spcAft>
              <a:buFont typeface="+mj-lt"/>
              <a:buAutoNum type="arabicPeriod"/>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13 (Thirteen) Equity Shares of Rs. 10/- each fully paid up of LSL for every 40 (</a:t>
            </a:r>
            <a:r>
              <a:rPr lang="en-IN" sz="1800" dirty="0" err="1">
                <a:effectLst/>
                <a:latin typeface="Bookman Old Style" panose="02050604050505020204" pitchFamily="18" charset="0"/>
                <a:ea typeface="Times New Roman" panose="02020603050405020304" pitchFamily="18" charset="0"/>
                <a:cs typeface="Calibri" panose="020F0502020204030204" pitchFamily="34" charset="0"/>
              </a:rPr>
              <a:t>Fourty</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 Equity Shares of Rs. 10/- each fully paid up of DSBPL.</a:t>
            </a:r>
          </a:p>
          <a:p>
            <a:pPr marL="800100" indent="-342900" algn="just">
              <a:lnSpc>
                <a:spcPct val="200000"/>
              </a:lnSpc>
              <a:spcAft>
                <a:spcPts val="800"/>
              </a:spcAft>
              <a:buFont typeface="+mj-lt"/>
              <a:buAutoNum type="arabicPeriod"/>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1 (One) Equity Shares of Rs. 10/- each fully paid up of LSL for every 5 (Five) Equity Shares of Rs. 10/- each fully paid up of SLCPL</a:t>
            </a:r>
          </a:p>
          <a:p>
            <a:pPr marL="457200" algn="just">
              <a:lnSpc>
                <a:spcPct val="200000"/>
              </a:lnSpc>
              <a:spcAft>
                <a:spcPts val="800"/>
              </a:spcAft>
            </a:pP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457200" algn="just">
              <a:lnSpc>
                <a:spcPct val="200000"/>
              </a:lnSpc>
              <a:spcAft>
                <a:spcPts val="800"/>
              </a:spcAft>
            </a:pPr>
            <a:r>
              <a:rPr lang="en-IN" sz="1800" b="1" i="1" dirty="0">
                <a:effectLst/>
                <a:highlight>
                  <a:srgbClr val="808000"/>
                </a:highlight>
                <a:latin typeface="Bookman Old Style" panose="02050604050505020204" pitchFamily="18" charset="0"/>
                <a:ea typeface="Times New Roman" panose="02020603050405020304" pitchFamily="18" charset="0"/>
                <a:cs typeface="Calibri" panose="020F0502020204030204" pitchFamily="34" charset="0"/>
              </a:rPr>
              <a:t>Note</a:t>
            </a:r>
            <a:r>
              <a:rPr lang="en-IN" sz="1800" i="1" dirty="0">
                <a:effectLst/>
                <a:highlight>
                  <a:srgbClr val="808000"/>
                </a:highlight>
                <a:latin typeface="Bookman Old Style" panose="02050604050505020204" pitchFamily="18" charset="0"/>
                <a:ea typeface="Times New Roman" panose="02020603050405020304" pitchFamily="18" charset="0"/>
                <a:cs typeface="Calibri" panose="020F0502020204030204" pitchFamily="34" charset="0"/>
              </a:rPr>
              <a:t>: Trade City Barter Private Limited being a wholly-owned subsidiary of </a:t>
            </a:r>
            <a:r>
              <a:rPr lang="en-IN" sz="1800" i="1" dirty="0" err="1">
                <a:effectLst/>
                <a:highlight>
                  <a:srgbClr val="808000"/>
                </a:highlight>
                <a:latin typeface="Bookman Old Style" panose="02050604050505020204" pitchFamily="18" charset="0"/>
                <a:ea typeface="Times New Roman" panose="02020603050405020304" pitchFamily="18" charset="0"/>
                <a:cs typeface="Calibri" panose="020F0502020204030204" pitchFamily="34" charset="0"/>
              </a:rPr>
              <a:t>Lohia</a:t>
            </a:r>
            <a:r>
              <a:rPr lang="en-IN" sz="1800" i="1" dirty="0">
                <a:effectLst/>
                <a:highlight>
                  <a:srgbClr val="808000"/>
                </a:highlight>
                <a:latin typeface="Bookman Old Style" panose="02050604050505020204" pitchFamily="18" charset="0"/>
                <a:ea typeface="Times New Roman" panose="02020603050405020304" pitchFamily="18" charset="0"/>
                <a:cs typeface="Calibri" panose="020F0502020204030204" pitchFamily="34" charset="0"/>
              </a:rPr>
              <a:t> Securities Limited, the exchange ratio of shares is not required</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endParaRPr lang="en-IN" dirty="0"/>
          </a:p>
        </p:txBody>
      </p:sp>
      <p:sp>
        <p:nvSpPr>
          <p:cNvPr id="3" name="Slide Number Placeholder 2">
            <a:extLst>
              <a:ext uri="{FF2B5EF4-FFF2-40B4-BE49-F238E27FC236}">
                <a16:creationId xmlns:a16="http://schemas.microsoft.com/office/drawing/2014/main" id="{106D17D5-9900-49D5-87A7-0FE5F404487D}"/>
              </a:ext>
            </a:extLst>
          </p:cNvPr>
          <p:cNvSpPr>
            <a:spLocks noGrp="1"/>
          </p:cNvSpPr>
          <p:nvPr>
            <p:ph type="sldNum" sz="quarter" idx="12"/>
          </p:nvPr>
        </p:nvSpPr>
        <p:spPr/>
        <p:txBody>
          <a:bodyPr/>
          <a:lstStyle/>
          <a:p>
            <a:fld id="{E1C7BB39-5BB2-498F-9E55-868A67194E62}" type="slidenum">
              <a:rPr lang="en-IN" smtClean="0"/>
              <a:t>19</a:t>
            </a:fld>
            <a:endParaRPr lang="en-IN"/>
          </a:p>
        </p:txBody>
      </p:sp>
    </p:spTree>
    <p:extLst>
      <p:ext uri="{BB962C8B-B14F-4D97-AF65-F5344CB8AC3E}">
        <p14:creationId xmlns:p14="http://schemas.microsoft.com/office/powerpoint/2010/main" val="2076555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7538FD-F5C3-4F26-A6D5-A6B095E319C6}"/>
              </a:ext>
            </a:extLst>
          </p:cNvPr>
          <p:cNvSpPr txBox="1"/>
          <p:nvPr/>
        </p:nvSpPr>
        <p:spPr>
          <a:xfrm>
            <a:off x="126077" y="212774"/>
            <a:ext cx="6400800" cy="369332"/>
          </a:xfrm>
          <a:prstGeom prst="rect">
            <a:avLst/>
          </a:prstGeom>
          <a:solidFill>
            <a:schemeClr val="accent4"/>
          </a:solidFill>
        </p:spPr>
        <p:txBody>
          <a:bodyPr wrap="square" rtlCol="0">
            <a:spAutoFit/>
          </a:bodyPr>
          <a:lstStyle/>
          <a:p>
            <a:r>
              <a:rPr lang="en-US" dirty="0"/>
              <a:t>2)Background of all the entities involved in the Scheme</a:t>
            </a:r>
            <a:endParaRPr lang="en-IN" dirty="0"/>
          </a:p>
        </p:txBody>
      </p:sp>
      <p:sp>
        <p:nvSpPr>
          <p:cNvPr id="3" name="TextBox 2">
            <a:extLst>
              <a:ext uri="{FF2B5EF4-FFF2-40B4-BE49-F238E27FC236}">
                <a16:creationId xmlns:a16="http://schemas.microsoft.com/office/drawing/2014/main" id="{43B312E8-C13D-4C1C-93A8-215EB4E49A50}"/>
              </a:ext>
            </a:extLst>
          </p:cNvPr>
          <p:cNvSpPr txBox="1"/>
          <p:nvPr/>
        </p:nvSpPr>
        <p:spPr>
          <a:xfrm>
            <a:off x="0" y="856357"/>
            <a:ext cx="12122727" cy="6494085"/>
          </a:xfrm>
          <a:prstGeom prst="rect">
            <a:avLst/>
          </a:prstGeom>
          <a:noFill/>
        </p:spPr>
        <p:txBody>
          <a:bodyPr wrap="square" rtlCol="0">
            <a:spAutoFit/>
          </a:bodyPr>
          <a:lstStyle/>
          <a:p>
            <a:pPr marL="342900" indent="-342900" algn="just">
              <a:buAutoNum type="alphaUcPeriod"/>
            </a:pPr>
            <a:r>
              <a:rPr lang="en-IN" sz="1600" b="1" dirty="0">
                <a:effectLst/>
                <a:latin typeface="Bookman Old Style" panose="02050604050505020204" pitchFamily="18" charset="0"/>
                <a:ea typeface="Times New Roman" panose="02020603050405020304" pitchFamily="18" charset="0"/>
                <a:cs typeface="Calibri" panose="020F0502020204030204" pitchFamily="34" charset="0"/>
              </a:rPr>
              <a:t>Trade City Barter Private Limited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(U51909WB1995PTC074970) (hereinafter referred to as “TCBPL” or the “Transferor Company No. 1”) a private limited company incorporated under the provisions of Companies Act, 1956 on 18</a:t>
            </a:r>
            <a:r>
              <a:rPr lang="en-IN"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October, 1995 and having its registered office at 4, </a:t>
            </a:r>
            <a:r>
              <a:rPr lang="en-IN" sz="1600" dirty="0" err="1">
                <a:effectLst/>
                <a:latin typeface="Bookman Old Style" panose="02050604050505020204" pitchFamily="18" charset="0"/>
                <a:ea typeface="Times New Roman" panose="02020603050405020304" pitchFamily="18" charset="0"/>
                <a:cs typeface="Calibri" panose="020F0502020204030204" pitchFamily="34" charset="0"/>
              </a:rPr>
              <a:t>Biplapi</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IN" sz="1600" dirty="0" err="1">
                <a:effectLst/>
                <a:latin typeface="Bookman Old Style" panose="02050604050505020204" pitchFamily="18" charset="0"/>
                <a:ea typeface="Times New Roman" panose="02020603050405020304" pitchFamily="18" charset="0"/>
                <a:cs typeface="Calibri" panose="020F0502020204030204" pitchFamily="34" charset="0"/>
              </a:rPr>
              <a:t>Trailokya</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Maharaj Sarani (Brabourne Road), 5</a:t>
            </a:r>
            <a:r>
              <a:rPr lang="en-IN"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Floor, Kolkata – 700001. The Company is a registered Non-Banking Financial Company (NBFC) having Certificate of Registration (COR) B.05.06080 under Section 45-IA of the RBI Act, 1934.</a:t>
            </a:r>
          </a:p>
          <a:p>
            <a:pPr algn="just"/>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algn="just"/>
            <a:r>
              <a:rPr lang="en-US" sz="1600" dirty="0">
                <a:latin typeface="Bookman Old Style" panose="02050604050505020204" pitchFamily="18" charset="0"/>
                <a:cs typeface="Calibri" panose="020F0502020204030204" pitchFamily="34" charset="0"/>
              </a:rPr>
              <a:t>The main objects of the Transferor Company No. 1 is as follows:</a:t>
            </a:r>
          </a:p>
          <a:p>
            <a:pPr algn="just"/>
            <a:endParaRPr lang="en-US" dirty="0">
              <a:effectLst/>
              <a:latin typeface="Calibri" panose="020F0502020204030204" pitchFamily="34" charset="0"/>
              <a:ea typeface="Times New Roman" panose="02020603050405020304" pitchFamily="18" charset="0"/>
              <a:cs typeface="Arial" panose="020B0604020202020204" pitchFamily="34" charset="0"/>
            </a:endParaRPr>
          </a:p>
          <a:p>
            <a:pPr marL="442913" indent="-442913" algn="just">
              <a:buAutoNum type="arabicPeriod"/>
            </a:pPr>
            <a:r>
              <a:rPr lang="en-US" i="1" dirty="0">
                <a:effectLst/>
                <a:latin typeface="Calibri" panose="020F0502020204030204" pitchFamily="34" charset="0"/>
                <a:ea typeface="Times New Roman" panose="02020603050405020304" pitchFamily="18" charset="0"/>
                <a:cs typeface="Arial" panose="020B0604020202020204" pitchFamily="34" charset="0"/>
              </a:rPr>
              <a:t>“To carry on the business of an investment company and to buy, underwrite and to invest in and acquire and hold shares, stocks, debentures, stocks, bonds obligation and securities issued or guaranteed by any company constituted or carrying on business in India or elsewhere and debentures, debenture-stocks, bonds, obligations and securities issued, guaranteed by any Government, State Dominion, Sovereign Ruler, Commissioner, Public Body or authority, Supreme, Municipal, local or otherwise or firm or person whether in India or elsewhere and to deal with and turn to account the same.</a:t>
            </a:r>
          </a:p>
          <a:p>
            <a:pPr algn="just"/>
            <a:endParaRPr lang="en-US" i="1" dirty="0">
              <a:effectLst/>
              <a:latin typeface="Calibri" panose="020F0502020204030204" pitchFamily="34" charset="0"/>
              <a:ea typeface="Times New Roman" panose="02020603050405020304" pitchFamily="18" charset="0"/>
              <a:cs typeface="Arial" panose="020B0604020202020204" pitchFamily="34" charset="0"/>
            </a:endParaRPr>
          </a:p>
          <a:p>
            <a:pPr marL="442913" indent="-442913" algn="just">
              <a:buAutoNum type="arabicPeriod" startAt="2"/>
            </a:pPr>
            <a:r>
              <a:rPr lang="en-US" i="1" dirty="0">
                <a:effectLst/>
                <a:latin typeface="Calibri" panose="020F0502020204030204" pitchFamily="34" charset="0"/>
                <a:ea typeface="Times New Roman" panose="02020603050405020304" pitchFamily="18" charset="0"/>
                <a:cs typeface="Arial" panose="020B0604020202020204" pitchFamily="34" charset="0"/>
              </a:rPr>
              <a:t>To carry on the business as financiers to industrials, trading, enterprises and financing the public by way of deposits, bill of exchange, </a:t>
            </a:r>
            <a:r>
              <a:rPr lang="en-US" i="1" dirty="0" err="1">
                <a:effectLst/>
                <a:latin typeface="Calibri" panose="020F0502020204030204" pitchFamily="34" charset="0"/>
                <a:ea typeface="Times New Roman" panose="02020603050405020304" pitchFamily="18" charset="0"/>
                <a:cs typeface="Arial" panose="020B0604020202020204" pitchFamily="34" charset="0"/>
              </a:rPr>
              <a:t>hundies</a:t>
            </a:r>
            <a:r>
              <a:rPr lang="en-US" i="1" dirty="0">
                <a:effectLst/>
                <a:latin typeface="Calibri" panose="020F0502020204030204" pitchFamily="34" charset="0"/>
                <a:ea typeface="Times New Roman" panose="02020603050405020304" pitchFamily="18" charset="0"/>
                <a:cs typeface="Arial" panose="020B0604020202020204" pitchFamily="34" charset="0"/>
              </a:rPr>
              <a:t>, promissory notes, advances and carry on business of financing and advancing short term and long term loan and credits to individuals or corporate bodies, either on securities such as lands, buildings or part thereof, machinery, plant, chattels, stock, certificates, shares, debentures, government securities, Life Insurance Policies and units stock-in trade or on guarantee or clean without securities on such terms as may seem expedient.</a:t>
            </a:r>
          </a:p>
          <a:p>
            <a:pPr algn="just"/>
            <a:endParaRPr lang="en-US" i="1" dirty="0">
              <a:effectLst/>
              <a:latin typeface="Calibri" panose="020F0502020204030204" pitchFamily="34" charset="0"/>
              <a:ea typeface="Times New Roman" panose="02020603050405020304" pitchFamily="18" charset="0"/>
              <a:cs typeface="Arial" panose="020B0604020202020204" pitchFamily="34" charset="0"/>
            </a:endParaRPr>
          </a:p>
          <a:p>
            <a:pPr marL="442913" indent="-442913" algn="just"/>
            <a:r>
              <a:rPr lang="en-US" i="1" dirty="0">
                <a:effectLst/>
                <a:latin typeface="Calibri" panose="020F0502020204030204" pitchFamily="34" charset="0"/>
                <a:ea typeface="Times New Roman" panose="02020603050405020304" pitchFamily="18" charset="0"/>
                <a:cs typeface="Arial" panose="020B0604020202020204" pitchFamily="34" charset="0"/>
              </a:rPr>
              <a:t>3.	To carry on in India or elsewhere the business of and act as insurance broker, agent, representative, surveyor, sub-insurance agent, franchiser, consultants, advisor or otherwise for any and all insurance companies."</a:t>
            </a:r>
          </a:p>
          <a:p>
            <a:pPr algn="just"/>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endParaRPr lang="en-IN" sz="1600" dirty="0"/>
          </a:p>
        </p:txBody>
      </p:sp>
      <p:sp>
        <p:nvSpPr>
          <p:cNvPr id="4" name="Slide Number Placeholder 3">
            <a:extLst>
              <a:ext uri="{FF2B5EF4-FFF2-40B4-BE49-F238E27FC236}">
                <a16:creationId xmlns:a16="http://schemas.microsoft.com/office/drawing/2014/main" id="{B9A9822E-29A8-4A89-8790-786CA215DD5F}"/>
              </a:ext>
            </a:extLst>
          </p:cNvPr>
          <p:cNvSpPr>
            <a:spLocks noGrp="1"/>
          </p:cNvSpPr>
          <p:nvPr>
            <p:ph type="sldNum" sz="quarter" idx="12"/>
          </p:nvPr>
        </p:nvSpPr>
        <p:spPr>
          <a:xfrm>
            <a:off x="10337300" y="74230"/>
            <a:ext cx="855787" cy="507876"/>
          </a:xfrm>
        </p:spPr>
        <p:txBody>
          <a:bodyPr/>
          <a:lstStyle/>
          <a:p>
            <a:fld id="{E1C7BB39-5BB2-498F-9E55-868A67194E62}" type="slidenum">
              <a:rPr lang="en-IN" smtClean="0"/>
              <a:t>2</a:t>
            </a:fld>
            <a:endParaRPr lang="en-IN" dirty="0"/>
          </a:p>
        </p:txBody>
      </p:sp>
    </p:spTree>
    <p:extLst>
      <p:ext uri="{BB962C8B-B14F-4D97-AF65-F5344CB8AC3E}">
        <p14:creationId xmlns:p14="http://schemas.microsoft.com/office/powerpoint/2010/main" val="1588428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B26BBD-DBDA-42EC-A42D-ADB2C1CDFF90}"/>
              </a:ext>
            </a:extLst>
          </p:cNvPr>
          <p:cNvSpPr>
            <a:spLocks noGrp="1"/>
          </p:cNvSpPr>
          <p:nvPr>
            <p:ph type="sldNum" sz="quarter" idx="12"/>
          </p:nvPr>
        </p:nvSpPr>
        <p:spPr/>
        <p:txBody>
          <a:bodyPr/>
          <a:lstStyle/>
          <a:p>
            <a:fld id="{E1C7BB39-5BB2-498F-9E55-868A67194E62}" type="slidenum">
              <a:rPr lang="en-IN" smtClean="0"/>
              <a:t>20</a:t>
            </a:fld>
            <a:endParaRPr lang="en-IN" dirty="0"/>
          </a:p>
        </p:txBody>
      </p:sp>
      <p:sp>
        <p:nvSpPr>
          <p:cNvPr id="3" name="TextBox 2">
            <a:extLst>
              <a:ext uri="{FF2B5EF4-FFF2-40B4-BE49-F238E27FC236}">
                <a16:creationId xmlns:a16="http://schemas.microsoft.com/office/drawing/2014/main" id="{B109BDFA-77D7-4973-AF61-5846AA6E3F16}"/>
              </a:ext>
            </a:extLst>
          </p:cNvPr>
          <p:cNvSpPr txBox="1"/>
          <p:nvPr/>
        </p:nvSpPr>
        <p:spPr>
          <a:xfrm>
            <a:off x="138546" y="295729"/>
            <a:ext cx="7010400" cy="369332"/>
          </a:xfrm>
          <a:prstGeom prst="rect">
            <a:avLst/>
          </a:prstGeom>
          <a:solidFill>
            <a:srgbClr val="92D050"/>
          </a:solidFill>
        </p:spPr>
        <p:txBody>
          <a:bodyPr wrap="square" rtlCol="0">
            <a:spAutoFit/>
          </a:bodyPr>
          <a:lstStyle/>
          <a:p>
            <a:r>
              <a:rPr lang="en-US" dirty="0"/>
              <a:t>9) Stepwise process for the implementation of the Scheme</a:t>
            </a:r>
            <a:endParaRPr lang="en-IN" dirty="0"/>
          </a:p>
        </p:txBody>
      </p:sp>
      <p:sp>
        <p:nvSpPr>
          <p:cNvPr id="10" name="Rectangle 9">
            <a:extLst>
              <a:ext uri="{FF2B5EF4-FFF2-40B4-BE49-F238E27FC236}">
                <a16:creationId xmlns:a16="http://schemas.microsoft.com/office/drawing/2014/main" id="{86621E12-FC6F-46D2-8140-D6B456120D9C}"/>
              </a:ext>
            </a:extLst>
          </p:cNvPr>
          <p:cNvSpPr/>
          <p:nvPr/>
        </p:nvSpPr>
        <p:spPr>
          <a:xfrm>
            <a:off x="1593273" y="817461"/>
            <a:ext cx="6677891" cy="1052903"/>
          </a:xfrm>
          <a:prstGeom prst="rect">
            <a:avLst/>
          </a:prstGeom>
          <a:solidFill>
            <a:schemeClr val="accent3">
              <a:lumMod val="50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r>
              <a:rPr lang="en-US" dirty="0"/>
              <a:t> 1. Board Meeting (all the Companies)                 </a:t>
            </a:r>
          </a:p>
          <a:p>
            <a:pPr algn="ctr"/>
            <a:r>
              <a:rPr lang="en-US" dirty="0"/>
              <a:t>      • Approve draft Scheme of Amalgamation                  </a:t>
            </a:r>
          </a:p>
          <a:p>
            <a:pPr algn="ctr"/>
            <a:r>
              <a:rPr lang="en-US" dirty="0"/>
              <a:t>• Authorize filings with Stock Exchanges/SEBI/NCLT </a:t>
            </a:r>
            <a:endParaRPr lang="en-IN" dirty="0"/>
          </a:p>
        </p:txBody>
      </p:sp>
      <p:cxnSp>
        <p:nvCxnSpPr>
          <p:cNvPr id="12" name="Straight Arrow Connector 11">
            <a:extLst>
              <a:ext uri="{FF2B5EF4-FFF2-40B4-BE49-F238E27FC236}">
                <a16:creationId xmlns:a16="http://schemas.microsoft.com/office/drawing/2014/main" id="{323DDD7B-0894-4ECB-8980-BA72E55CBE13}"/>
              </a:ext>
            </a:extLst>
          </p:cNvPr>
          <p:cNvCxnSpPr/>
          <p:nvPr/>
        </p:nvCxnSpPr>
        <p:spPr>
          <a:xfrm>
            <a:off x="4793673" y="1870364"/>
            <a:ext cx="0"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559DF785-391C-43CC-A549-EC8CEF3288FF}"/>
              </a:ext>
            </a:extLst>
          </p:cNvPr>
          <p:cNvSpPr/>
          <p:nvPr/>
        </p:nvSpPr>
        <p:spPr>
          <a:xfrm>
            <a:off x="1593272" y="2239696"/>
            <a:ext cx="6677889" cy="120530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 2. File Draft Scheme with Stock Exchange(s) (Reg. 37)    </a:t>
            </a:r>
          </a:p>
          <a:p>
            <a:pPr algn="ctr"/>
            <a:r>
              <a:rPr lang="en-IN" dirty="0"/>
              <a:t>     • Submit valuation report, fairness opinion, auditor  </a:t>
            </a:r>
          </a:p>
          <a:p>
            <a:pPr algn="ctr"/>
            <a:r>
              <a:rPr lang="en-IN" dirty="0"/>
              <a:t>      certificates, compliance statements, etc.           </a:t>
            </a:r>
          </a:p>
          <a:p>
            <a:pPr algn="ctr"/>
            <a:r>
              <a:rPr lang="en-IN" dirty="0"/>
              <a:t>     • Stock Exchange forwards to SEBI </a:t>
            </a:r>
          </a:p>
        </p:txBody>
      </p:sp>
      <p:cxnSp>
        <p:nvCxnSpPr>
          <p:cNvPr id="15" name="Straight Arrow Connector 14">
            <a:extLst>
              <a:ext uri="{FF2B5EF4-FFF2-40B4-BE49-F238E27FC236}">
                <a16:creationId xmlns:a16="http://schemas.microsoft.com/office/drawing/2014/main" id="{D4CDB34F-D893-454B-B849-9221AE5FB4F2}"/>
              </a:ext>
            </a:extLst>
          </p:cNvPr>
          <p:cNvCxnSpPr>
            <a:cxnSpLocks/>
          </p:cNvCxnSpPr>
          <p:nvPr/>
        </p:nvCxnSpPr>
        <p:spPr>
          <a:xfrm>
            <a:off x="4793673" y="3444999"/>
            <a:ext cx="0" cy="3927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D0BABA3-1D04-4409-B1C3-23D0E644D4E0}"/>
              </a:ext>
            </a:extLst>
          </p:cNvPr>
          <p:cNvSpPr/>
          <p:nvPr/>
        </p:nvSpPr>
        <p:spPr>
          <a:xfrm>
            <a:off x="1593272" y="3934734"/>
            <a:ext cx="6677887" cy="955922"/>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3. SEBI / Stock Exchange Review                     </a:t>
            </a:r>
          </a:p>
          <a:p>
            <a:pPr algn="ctr"/>
            <a:r>
              <a:rPr lang="en-US" dirty="0"/>
              <a:t>   • Issue observation letter                            </a:t>
            </a:r>
          </a:p>
          <a:p>
            <a:pPr algn="ctr"/>
            <a:r>
              <a:rPr lang="en-US" dirty="0"/>
              <a:t>    • Incorporate modifications (if required</a:t>
            </a:r>
            <a:endParaRPr lang="en-IN" dirty="0"/>
          </a:p>
        </p:txBody>
      </p:sp>
      <p:cxnSp>
        <p:nvCxnSpPr>
          <p:cNvPr id="19" name="Straight Arrow Connector 18">
            <a:extLst>
              <a:ext uri="{FF2B5EF4-FFF2-40B4-BE49-F238E27FC236}">
                <a16:creationId xmlns:a16="http://schemas.microsoft.com/office/drawing/2014/main" id="{F3866136-CF83-4179-B110-D4DF5C61DF7A}"/>
              </a:ext>
            </a:extLst>
          </p:cNvPr>
          <p:cNvCxnSpPr/>
          <p:nvPr/>
        </p:nvCxnSpPr>
        <p:spPr>
          <a:xfrm>
            <a:off x="4793673" y="4890656"/>
            <a:ext cx="0" cy="415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5A600548-4F23-4B9F-971E-858794DB92CF}"/>
              </a:ext>
            </a:extLst>
          </p:cNvPr>
          <p:cNvSpPr/>
          <p:nvPr/>
        </p:nvSpPr>
        <p:spPr>
          <a:xfrm>
            <a:off x="1593272" y="5380392"/>
            <a:ext cx="6774871" cy="1205304"/>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4. File NCLT Application (Sec. 230)           </a:t>
            </a:r>
          </a:p>
          <a:p>
            <a:pPr algn="ctr"/>
            <a:r>
              <a:rPr lang="en-IN" dirty="0"/>
              <a:t>   • Application for convening/dispensing meetings         </a:t>
            </a:r>
          </a:p>
          <a:p>
            <a:pPr algn="ctr"/>
            <a:r>
              <a:rPr lang="en-IN" dirty="0"/>
              <a:t>   • Attach approved scheme &amp; SEBI/Stock Exchange letters </a:t>
            </a:r>
          </a:p>
        </p:txBody>
      </p:sp>
    </p:spTree>
    <p:extLst>
      <p:ext uri="{BB962C8B-B14F-4D97-AF65-F5344CB8AC3E}">
        <p14:creationId xmlns:p14="http://schemas.microsoft.com/office/powerpoint/2010/main" val="41733772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4C217F4-C716-43EC-885D-565509EACD36}"/>
              </a:ext>
            </a:extLst>
          </p:cNvPr>
          <p:cNvSpPr>
            <a:spLocks noGrp="1"/>
          </p:cNvSpPr>
          <p:nvPr>
            <p:ph type="sldNum" sz="quarter" idx="12"/>
          </p:nvPr>
        </p:nvSpPr>
        <p:spPr/>
        <p:txBody>
          <a:bodyPr/>
          <a:lstStyle/>
          <a:p>
            <a:fld id="{E1C7BB39-5BB2-498F-9E55-868A67194E62}" type="slidenum">
              <a:rPr lang="en-IN" smtClean="0"/>
              <a:t>21</a:t>
            </a:fld>
            <a:endParaRPr lang="en-IN"/>
          </a:p>
        </p:txBody>
      </p:sp>
      <p:sp>
        <p:nvSpPr>
          <p:cNvPr id="3" name="Rectangle 2">
            <a:extLst>
              <a:ext uri="{FF2B5EF4-FFF2-40B4-BE49-F238E27FC236}">
                <a16:creationId xmlns:a16="http://schemas.microsoft.com/office/drawing/2014/main" id="{01DCF3E2-051E-4B63-B9F5-47474ADE85FE}"/>
              </a:ext>
            </a:extLst>
          </p:cNvPr>
          <p:cNvSpPr/>
          <p:nvPr/>
        </p:nvSpPr>
        <p:spPr>
          <a:xfrm>
            <a:off x="1593273" y="295729"/>
            <a:ext cx="7356763" cy="1574635"/>
          </a:xfrm>
          <a:prstGeom prst="rec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 NCLT Admission Order                    </a:t>
            </a:r>
          </a:p>
          <a:p>
            <a:pPr algn="ctr"/>
            <a:r>
              <a:rPr lang="en-US" dirty="0"/>
              <a:t>    • Directions to hold meetings                          </a:t>
            </a:r>
          </a:p>
          <a:p>
            <a:pPr algn="ctr"/>
            <a:r>
              <a:rPr lang="en-US" dirty="0"/>
              <a:t>    • Notice to shareholders/creditors                     </a:t>
            </a:r>
          </a:p>
          <a:p>
            <a:pPr algn="ctr"/>
            <a:r>
              <a:rPr lang="en-US" dirty="0"/>
              <a:t>    • Notice to ROC/RD/IT Dept/Official Liquidator         </a:t>
            </a:r>
          </a:p>
          <a:p>
            <a:pPr algn="ctr"/>
            <a:r>
              <a:rPr lang="en-US" dirty="0"/>
              <a:t>    • Newspaper advertisement </a:t>
            </a:r>
            <a:endParaRPr lang="en-IN" dirty="0"/>
          </a:p>
        </p:txBody>
      </p:sp>
      <p:cxnSp>
        <p:nvCxnSpPr>
          <p:cNvPr id="5" name="Straight Arrow Connector 4">
            <a:extLst>
              <a:ext uri="{FF2B5EF4-FFF2-40B4-BE49-F238E27FC236}">
                <a16:creationId xmlns:a16="http://schemas.microsoft.com/office/drawing/2014/main" id="{4858275B-3790-403E-A1E9-529109FD569D}"/>
              </a:ext>
            </a:extLst>
          </p:cNvPr>
          <p:cNvCxnSpPr/>
          <p:nvPr/>
        </p:nvCxnSpPr>
        <p:spPr>
          <a:xfrm>
            <a:off x="4793673" y="1870364"/>
            <a:ext cx="0" cy="332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33F4EBC-9F70-4347-923B-741697352929}"/>
              </a:ext>
            </a:extLst>
          </p:cNvPr>
          <p:cNvSpPr/>
          <p:nvPr/>
        </p:nvSpPr>
        <p:spPr>
          <a:xfrm>
            <a:off x="1593273" y="2299855"/>
            <a:ext cx="7356760" cy="1048162"/>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6. Conduct Shareholders’ &amp; Creditors’ Meetings      </a:t>
            </a:r>
          </a:p>
          <a:p>
            <a:pPr algn="ctr"/>
            <a:r>
              <a:rPr lang="en-US" dirty="0"/>
              <a:t>         • Approval: Majority + 75% in value               </a:t>
            </a:r>
          </a:p>
          <a:p>
            <a:pPr algn="ctr"/>
            <a:r>
              <a:rPr lang="en-US" dirty="0"/>
              <a:t>         • Prepare scrutinizers' report </a:t>
            </a:r>
            <a:endParaRPr lang="en-IN" dirty="0"/>
          </a:p>
        </p:txBody>
      </p:sp>
      <p:cxnSp>
        <p:nvCxnSpPr>
          <p:cNvPr id="8" name="Straight Arrow Connector 7">
            <a:extLst>
              <a:ext uri="{FF2B5EF4-FFF2-40B4-BE49-F238E27FC236}">
                <a16:creationId xmlns:a16="http://schemas.microsoft.com/office/drawing/2014/main" id="{C1B500A7-D1B6-4CAC-9B28-29D59BC10113}"/>
              </a:ext>
            </a:extLst>
          </p:cNvPr>
          <p:cNvCxnSpPr/>
          <p:nvPr/>
        </p:nvCxnSpPr>
        <p:spPr>
          <a:xfrm>
            <a:off x="4793673" y="3444999"/>
            <a:ext cx="0" cy="5035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1EE980DB-9FF0-444B-B799-C357F9FC386A}"/>
              </a:ext>
            </a:extLst>
          </p:cNvPr>
          <p:cNvSpPr/>
          <p:nvPr/>
        </p:nvSpPr>
        <p:spPr>
          <a:xfrm>
            <a:off x="1593273" y="3948545"/>
            <a:ext cx="7356759" cy="503546"/>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7. File Meeting Results with NCLT (Chairperson Report)</a:t>
            </a:r>
            <a:endParaRPr lang="en-IN" dirty="0"/>
          </a:p>
        </p:txBody>
      </p:sp>
      <p:cxnSp>
        <p:nvCxnSpPr>
          <p:cNvPr id="11" name="Straight Arrow Connector 10">
            <a:extLst>
              <a:ext uri="{FF2B5EF4-FFF2-40B4-BE49-F238E27FC236}">
                <a16:creationId xmlns:a16="http://schemas.microsoft.com/office/drawing/2014/main" id="{7839D8F4-4E27-4128-A745-0DA990930D99}"/>
              </a:ext>
            </a:extLst>
          </p:cNvPr>
          <p:cNvCxnSpPr>
            <a:cxnSpLocks/>
          </p:cNvCxnSpPr>
          <p:nvPr/>
        </p:nvCxnSpPr>
        <p:spPr>
          <a:xfrm>
            <a:off x="4793673" y="4452091"/>
            <a:ext cx="0" cy="4662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0E048B0E-F678-4D5F-A9A6-4DF151F71CD8}"/>
              </a:ext>
            </a:extLst>
          </p:cNvPr>
          <p:cNvSpPr/>
          <p:nvPr/>
        </p:nvSpPr>
        <p:spPr>
          <a:xfrm>
            <a:off x="1593267" y="4955637"/>
            <a:ext cx="7356763" cy="1140363"/>
          </a:xfrm>
          <a:prstGeom prst="rect">
            <a:avLst/>
          </a:prstGeom>
          <a:solidFill>
            <a:schemeClr val="tx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8. NCLT Final Hearing                    </a:t>
            </a:r>
          </a:p>
          <a:p>
            <a:pPr algn="ctr"/>
            <a:r>
              <a:rPr lang="en-US" dirty="0"/>
              <a:t>     • Consider objections/representations                </a:t>
            </a:r>
          </a:p>
          <a:p>
            <a:pPr algn="ctr"/>
            <a:r>
              <a:rPr lang="en-US" dirty="0"/>
              <a:t>     • Evaluate fairness &amp; law compliance                 </a:t>
            </a:r>
          </a:p>
          <a:p>
            <a:pPr algn="ctr"/>
            <a:r>
              <a:rPr lang="en-US" dirty="0"/>
              <a:t>      • Hear regulator/creditor objections (if any)</a:t>
            </a:r>
            <a:endParaRPr lang="en-IN" dirty="0"/>
          </a:p>
        </p:txBody>
      </p:sp>
    </p:spTree>
    <p:extLst>
      <p:ext uri="{BB962C8B-B14F-4D97-AF65-F5344CB8AC3E}">
        <p14:creationId xmlns:p14="http://schemas.microsoft.com/office/powerpoint/2010/main" val="283866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E40212-E566-44C6-BECE-33A56707307F}"/>
              </a:ext>
            </a:extLst>
          </p:cNvPr>
          <p:cNvSpPr>
            <a:spLocks noGrp="1"/>
          </p:cNvSpPr>
          <p:nvPr>
            <p:ph type="sldNum" sz="quarter" idx="12"/>
          </p:nvPr>
        </p:nvSpPr>
        <p:spPr/>
        <p:txBody>
          <a:bodyPr/>
          <a:lstStyle/>
          <a:p>
            <a:fld id="{E1C7BB39-5BB2-498F-9E55-868A67194E62}" type="slidenum">
              <a:rPr lang="en-IN" smtClean="0"/>
              <a:t>22</a:t>
            </a:fld>
            <a:endParaRPr lang="en-IN"/>
          </a:p>
        </p:txBody>
      </p:sp>
      <p:sp>
        <p:nvSpPr>
          <p:cNvPr id="3" name="Rectangle 2">
            <a:extLst>
              <a:ext uri="{FF2B5EF4-FFF2-40B4-BE49-F238E27FC236}">
                <a16:creationId xmlns:a16="http://schemas.microsoft.com/office/drawing/2014/main" id="{650634CA-1D60-4542-90D6-203799C26002}"/>
              </a:ext>
            </a:extLst>
          </p:cNvPr>
          <p:cNvSpPr/>
          <p:nvPr/>
        </p:nvSpPr>
        <p:spPr>
          <a:xfrm>
            <a:off x="1648691" y="138545"/>
            <a:ext cx="7245927" cy="924871"/>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9. NCLT Sanction Order (Sec. 232)                 </a:t>
            </a:r>
          </a:p>
          <a:p>
            <a:pPr algn="ctr"/>
            <a:r>
              <a:rPr lang="en-US" dirty="0"/>
              <a:t>      • Certified copy to be filed with ROC (INC-28)       </a:t>
            </a:r>
          </a:p>
          <a:p>
            <a:pPr algn="ctr"/>
            <a:r>
              <a:rPr lang="en-US" dirty="0"/>
              <a:t>     • Scheme becomes legally binding </a:t>
            </a:r>
            <a:endParaRPr lang="en-IN" dirty="0"/>
          </a:p>
        </p:txBody>
      </p:sp>
      <p:cxnSp>
        <p:nvCxnSpPr>
          <p:cNvPr id="5" name="Straight Arrow Connector 4">
            <a:extLst>
              <a:ext uri="{FF2B5EF4-FFF2-40B4-BE49-F238E27FC236}">
                <a16:creationId xmlns:a16="http://schemas.microsoft.com/office/drawing/2014/main" id="{8B286F85-4932-49C6-ACC0-93E2014C9F95}"/>
              </a:ext>
            </a:extLst>
          </p:cNvPr>
          <p:cNvCxnSpPr/>
          <p:nvPr/>
        </p:nvCxnSpPr>
        <p:spPr>
          <a:xfrm>
            <a:off x="4821382" y="1063416"/>
            <a:ext cx="0" cy="4744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D199375-0FC4-4872-BA88-AE961145261B}"/>
              </a:ext>
            </a:extLst>
          </p:cNvPr>
          <p:cNvSpPr/>
          <p:nvPr/>
        </p:nvSpPr>
        <p:spPr>
          <a:xfrm>
            <a:off x="1648691" y="1717963"/>
            <a:ext cx="7245927" cy="1149927"/>
          </a:xfrm>
          <a:prstGeom prst="rect">
            <a:avLst/>
          </a:prstGeom>
          <a:solidFill>
            <a:schemeClr val="bg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10. Scheme Becomes Effective              </a:t>
            </a:r>
          </a:p>
          <a:p>
            <a:pPr algn="ctr"/>
            <a:r>
              <a:rPr lang="en-US" dirty="0"/>
              <a:t>      • Transfer of assets &amp; liabilities                   </a:t>
            </a:r>
          </a:p>
          <a:p>
            <a:pPr algn="ctr"/>
            <a:r>
              <a:rPr lang="en-US" dirty="0"/>
              <a:t>      • Issue of shares / cancellation as per scheme       </a:t>
            </a:r>
          </a:p>
          <a:p>
            <a:pPr algn="ctr"/>
            <a:r>
              <a:rPr lang="en-US" dirty="0"/>
              <a:t>      • Dissolution of transferor company (if any) </a:t>
            </a:r>
            <a:endParaRPr lang="en-IN" dirty="0"/>
          </a:p>
        </p:txBody>
      </p:sp>
      <p:cxnSp>
        <p:nvCxnSpPr>
          <p:cNvPr id="8" name="Straight Arrow Connector 7">
            <a:extLst>
              <a:ext uri="{FF2B5EF4-FFF2-40B4-BE49-F238E27FC236}">
                <a16:creationId xmlns:a16="http://schemas.microsoft.com/office/drawing/2014/main" id="{DCCD2F72-A368-4466-A276-C0BD78E191B9}"/>
              </a:ext>
            </a:extLst>
          </p:cNvPr>
          <p:cNvCxnSpPr/>
          <p:nvPr/>
        </p:nvCxnSpPr>
        <p:spPr>
          <a:xfrm>
            <a:off x="4821382" y="2867890"/>
            <a:ext cx="0" cy="4572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30D1D6D7-16FB-41BA-BE7F-91DC0E7546A2}"/>
              </a:ext>
            </a:extLst>
          </p:cNvPr>
          <p:cNvSpPr/>
          <p:nvPr/>
        </p:nvSpPr>
        <p:spPr>
          <a:xfrm>
            <a:off x="1648690" y="3349338"/>
            <a:ext cx="7245927" cy="12815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11. Post-Sanction Stock Exchange Compliance       </a:t>
            </a:r>
          </a:p>
          <a:p>
            <a:pPr algn="ctr"/>
            <a:r>
              <a:rPr lang="en-US" dirty="0"/>
              <a:t>      • Corporate action filing                            </a:t>
            </a:r>
          </a:p>
          <a:p>
            <a:pPr algn="ctr"/>
            <a:r>
              <a:rPr lang="en-US" dirty="0"/>
              <a:t>     • Allotment &amp; listing approval for new shares        </a:t>
            </a:r>
          </a:p>
          <a:p>
            <a:pPr algn="ctr"/>
            <a:r>
              <a:rPr lang="en-US" dirty="0"/>
              <a:t>     • Disclosures under LODR </a:t>
            </a:r>
            <a:endParaRPr lang="en-IN" dirty="0"/>
          </a:p>
        </p:txBody>
      </p:sp>
      <p:cxnSp>
        <p:nvCxnSpPr>
          <p:cNvPr id="11" name="Straight Arrow Connector 10">
            <a:extLst>
              <a:ext uri="{FF2B5EF4-FFF2-40B4-BE49-F238E27FC236}">
                <a16:creationId xmlns:a16="http://schemas.microsoft.com/office/drawing/2014/main" id="{A0B4296A-83EC-430A-9261-8A0284189F9A}"/>
              </a:ext>
            </a:extLst>
          </p:cNvPr>
          <p:cNvCxnSpPr/>
          <p:nvPr/>
        </p:nvCxnSpPr>
        <p:spPr>
          <a:xfrm>
            <a:off x="4793673" y="4630883"/>
            <a:ext cx="0" cy="5264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E0801FF0-B2C6-44DA-9E95-295439BF1EBE}"/>
              </a:ext>
            </a:extLst>
          </p:cNvPr>
          <p:cNvSpPr/>
          <p:nvPr/>
        </p:nvSpPr>
        <p:spPr>
          <a:xfrm>
            <a:off x="1648690" y="5157355"/>
            <a:ext cx="7412181" cy="140969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 12. Post-Merger Corporate Actions           </a:t>
            </a:r>
          </a:p>
          <a:p>
            <a:pPr algn="ctr"/>
            <a:r>
              <a:rPr lang="en-IN" dirty="0"/>
              <a:t>      • Update statutory registers                        </a:t>
            </a:r>
          </a:p>
          <a:p>
            <a:pPr algn="ctr"/>
            <a:r>
              <a:rPr lang="en-IN" dirty="0"/>
              <a:t>       • Stamp duty payment (if applicable)                </a:t>
            </a:r>
          </a:p>
          <a:p>
            <a:pPr algn="ctr"/>
            <a:r>
              <a:rPr lang="en-IN" dirty="0"/>
              <a:t>       • Intimate depositories (NSDL/CDSL)                </a:t>
            </a:r>
          </a:p>
          <a:p>
            <a:pPr algn="ctr"/>
            <a:r>
              <a:rPr lang="en-IN" dirty="0"/>
              <a:t>     • Accounting entries </a:t>
            </a:r>
          </a:p>
        </p:txBody>
      </p:sp>
    </p:spTree>
    <p:extLst>
      <p:ext uri="{BB962C8B-B14F-4D97-AF65-F5344CB8AC3E}">
        <p14:creationId xmlns:p14="http://schemas.microsoft.com/office/powerpoint/2010/main" val="921651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261272-5A89-4345-9957-608B26F651BD}"/>
              </a:ext>
            </a:extLst>
          </p:cNvPr>
          <p:cNvSpPr txBox="1"/>
          <p:nvPr/>
        </p:nvSpPr>
        <p:spPr>
          <a:xfrm>
            <a:off x="142875" y="300038"/>
            <a:ext cx="7443788" cy="369332"/>
          </a:xfrm>
          <a:prstGeom prst="rect">
            <a:avLst/>
          </a:prstGeom>
          <a:solidFill>
            <a:schemeClr val="accent4"/>
          </a:solidFill>
        </p:spPr>
        <p:txBody>
          <a:bodyPr wrap="square" rtlCol="0">
            <a:spAutoFit/>
          </a:bodyPr>
          <a:lstStyle/>
          <a:p>
            <a:r>
              <a:rPr lang="en-US" dirty="0"/>
              <a:t>10)Post-Scheme shareholding pattern of the Merged Company</a:t>
            </a:r>
            <a:endParaRPr lang="en-IN" dirty="0"/>
          </a:p>
        </p:txBody>
      </p:sp>
      <p:graphicFrame>
        <p:nvGraphicFramePr>
          <p:cNvPr id="7" name="Table 7">
            <a:extLst>
              <a:ext uri="{FF2B5EF4-FFF2-40B4-BE49-F238E27FC236}">
                <a16:creationId xmlns:a16="http://schemas.microsoft.com/office/drawing/2014/main" id="{5D2FA9DA-CC4A-4B39-B81B-257102A70625}"/>
              </a:ext>
            </a:extLst>
          </p:cNvPr>
          <p:cNvGraphicFramePr>
            <a:graphicFrameLocks noGrp="1"/>
          </p:cNvGraphicFramePr>
          <p:nvPr>
            <p:extLst>
              <p:ext uri="{D42A27DB-BD31-4B8C-83A1-F6EECF244321}">
                <p14:modId xmlns:p14="http://schemas.microsoft.com/office/powerpoint/2010/main" val="100125449"/>
              </p:ext>
            </p:extLst>
          </p:nvPr>
        </p:nvGraphicFramePr>
        <p:xfrm>
          <a:off x="1143000" y="1376891"/>
          <a:ext cx="9017000" cy="2966720"/>
        </p:xfrm>
        <a:graphic>
          <a:graphicData uri="http://schemas.openxmlformats.org/drawingml/2006/table">
            <a:tbl>
              <a:tblPr firstRow="1" bandRow="1">
                <a:tableStyleId>{5C22544A-7EE6-4342-B048-85BDC9FD1C3A}</a:tableStyleId>
              </a:tblPr>
              <a:tblGrid>
                <a:gridCol w="1700213">
                  <a:extLst>
                    <a:ext uri="{9D8B030D-6E8A-4147-A177-3AD203B41FA5}">
                      <a16:colId xmlns:a16="http://schemas.microsoft.com/office/drawing/2014/main" val="3967982744"/>
                    </a:ext>
                  </a:extLst>
                </a:gridCol>
                <a:gridCol w="1402903">
                  <a:extLst>
                    <a:ext uri="{9D8B030D-6E8A-4147-A177-3AD203B41FA5}">
                      <a16:colId xmlns:a16="http://schemas.microsoft.com/office/drawing/2014/main" val="2736020966"/>
                    </a:ext>
                  </a:extLst>
                </a:gridCol>
                <a:gridCol w="2307084">
                  <a:extLst>
                    <a:ext uri="{9D8B030D-6E8A-4147-A177-3AD203B41FA5}">
                      <a16:colId xmlns:a16="http://schemas.microsoft.com/office/drawing/2014/main" val="3861810456"/>
                    </a:ext>
                  </a:extLst>
                </a:gridCol>
                <a:gridCol w="3606800">
                  <a:extLst>
                    <a:ext uri="{9D8B030D-6E8A-4147-A177-3AD203B41FA5}">
                      <a16:colId xmlns:a16="http://schemas.microsoft.com/office/drawing/2014/main" val="3957274067"/>
                    </a:ext>
                  </a:extLst>
                </a:gridCol>
              </a:tblGrid>
              <a:tr h="370840">
                <a:tc gridSpan="4">
                  <a:txBody>
                    <a:bodyPr/>
                    <a:lstStyle/>
                    <a:p>
                      <a:pPr algn="ctr"/>
                      <a:r>
                        <a:rPr lang="en-US" dirty="0"/>
                        <a:t>Post-Scheme Shareholding Calculation of LOHIA SECURITIES LIMITED</a:t>
                      </a:r>
                      <a:endParaRPr lang="en-IN" dirty="0"/>
                    </a:p>
                  </a:txBody>
                  <a:tcPr>
                    <a:solidFill>
                      <a:schemeClr val="accent2">
                        <a:lumMod val="75000"/>
                      </a:schemeClr>
                    </a:solidFill>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1385536635"/>
                  </a:ext>
                </a:extLst>
              </a:tr>
              <a:tr h="370840">
                <a:tc>
                  <a:txBody>
                    <a:bodyPr/>
                    <a:lstStyle/>
                    <a:p>
                      <a:pPr algn="ctr"/>
                      <a:endParaRPr lang="en-IN" dirty="0"/>
                    </a:p>
                  </a:txBody>
                  <a:tcPr>
                    <a:solidFill>
                      <a:schemeClr val="accent6"/>
                    </a:solidFill>
                  </a:tcPr>
                </a:tc>
                <a:tc gridSpan="2">
                  <a:txBody>
                    <a:bodyPr/>
                    <a:lstStyle/>
                    <a:p>
                      <a:pPr algn="ctr"/>
                      <a:r>
                        <a:rPr lang="en-US" dirty="0"/>
                        <a:t>Promoters</a:t>
                      </a:r>
                      <a:endParaRPr lang="en-IN" dirty="0"/>
                    </a:p>
                  </a:txBody>
                  <a:tcPr>
                    <a:solidFill>
                      <a:schemeClr val="accent3">
                        <a:lumMod val="75000"/>
                      </a:schemeClr>
                    </a:solidFill>
                  </a:tcPr>
                </a:tc>
                <a:tc hMerge="1">
                  <a:txBody>
                    <a:bodyPr/>
                    <a:lstStyle/>
                    <a:p>
                      <a:endParaRPr lang="en-IN" dirty="0"/>
                    </a:p>
                  </a:txBody>
                  <a:tcPr>
                    <a:solidFill>
                      <a:schemeClr val="accent6"/>
                    </a:solidFill>
                  </a:tcPr>
                </a:tc>
                <a:tc rowSpan="2">
                  <a:txBody>
                    <a:bodyPr/>
                    <a:lstStyle/>
                    <a:p>
                      <a:pPr algn="ctr"/>
                      <a:endParaRPr lang="en-US" dirty="0"/>
                    </a:p>
                    <a:p>
                      <a:pPr algn="ctr"/>
                      <a:r>
                        <a:rPr lang="en-US" dirty="0"/>
                        <a:t>Other than Promoters</a:t>
                      </a:r>
                      <a:endParaRPr lang="en-IN" dirty="0"/>
                    </a:p>
                  </a:txBody>
                  <a:tcPr>
                    <a:solidFill>
                      <a:schemeClr val="accent3">
                        <a:lumMod val="75000"/>
                      </a:schemeClr>
                    </a:solidFill>
                  </a:tcPr>
                </a:tc>
                <a:extLst>
                  <a:ext uri="{0D108BD9-81ED-4DB2-BD59-A6C34878D82A}">
                    <a16:rowId xmlns:a16="http://schemas.microsoft.com/office/drawing/2014/main" val="3700486051"/>
                  </a:ext>
                </a:extLst>
              </a:tr>
              <a:tr h="370840">
                <a:tc>
                  <a:txBody>
                    <a:bodyPr/>
                    <a:lstStyle/>
                    <a:p>
                      <a:pPr algn="ctr"/>
                      <a:endParaRPr lang="en-IN" dirty="0"/>
                    </a:p>
                  </a:txBody>
                  <a:tcPr>
                    <a:solidFill>
                      <a:schemeClr val="accent6"/>
                    </a:solidFill>
                  </a:tcPr>
                </a:tc>
                <a:tc>
                  <a:txBody>
                    <a:bodyPr/>
                    <a:lstStyle/>
                    <a:p>
                      <a:pPr algn="ctr"/>
                      <a:r>
                        <a:rPr lang="en-US" dirty="0"/>
                        <a:t>Individual</a:t>
                      </a:r>
                      <a:endParaRPr lang="en-IN" dirty="0"/>
                    </a:p>
                  </a:txBody>
                  <a:tcPr>
                    <a:solidFill>
                      <a:schemeClr val="accent3">
                        <a:lumMod val="75000"/>
                      </a:schemeClr>
                    </a:solidFill>
                  </a:tcPr>
                </a:tc>
                <a:tc>
                  <a:txBody>
                    <a:bodyPr/>
                    <a:lstStyle/>
                    <a:p>
                      <a:pPr algn="ctr"/>
                      <a:r>
                        <a:rPr lang="en-US" dirty="0"/>
                        <a:t>Body Corporate</a:t>
                      </a:r>
                      <a:endParaRPr lang="en-IN" dirty="0"/>
                    </a:p>
                  </a:txBody>
                  <a:tcPr>
                    <a:solidFill>
                      <a:schemeClr val="accent3">
                        <a:lumMod val="75000"/>
                      </a:schemeClr>
                    </a:solidFill>
                  </a:tcPr>
                </a:tc>
                <a:tc vMerge="1">
                  <a:txBody>
                    <a:bodyPr/>
                    <a:lstStyle/>
                    <a:p>
                      <a:endParaRPr lang="en-IN" dirty="0"/>
                    </a:p>
                  </a:txBody>
                  <a:tcPr>
                    <a:solidFill>
                      <a:schemeClr val="accent6"/>
                    </a:solidFill>
                  </a:tcPr>
                </a:tc>
                <a:extLst>
                  <a:ext uri="{0D108BD9-81ED-4DB2-BD59-A6C34878D82A}">
                    <a16:rowId xmlns:a16="http://schemas.microsoft.com/office/drawing/2014/main" val="3785302254"/>
                  </a:ext>
                </a:extLst>
              </a:tr>
              <a:tr h="370840">
                <a:tc>
                  <a:txBody>
                    <a:bodyPr/>
                    <a:lstStyle/>
                    <a:p>
                      <a:pPr algn="l"/>
                      <a:r>
                        <a:rPr lang="en-US" dirty="0"/>
                        <a:t>No of Shares</a:t>
                      </a:r>
                      <a:endParaRPr lang="en-IN" dirty="0"/>
                    </a:p>
                  </a:txBody>
                  <a:tcPr>
                    <a:solidFill>
                      <a:schemeClr val="accent6"/>
                    </a:solidFill>
                  </a:tcPr>
                </a:tc>
                <a:tc>
                  <a:txBody>
                    <a:bodyPr/>
                    <a:lstStyle/>
                    <a:p>
                      <a:pPr algn="ctr"/>
                      <a:r>
                        <a:rPr lang="en-IN" dirty="0"/>
                        <a:t>2615831</a:t>
                      </a:r>
                    </a:p>
                  </a:txBody>
                  <a:tcPr>
                    <a:solidFill>
                      <a:schemeClr val="accent6"/>
                    </a:solidFill>
                  </a:tcPr>
                </a:tc>
                <a:tc>
                  <a:txBody>
                    <a:bodyPr/>
                    <a:lstStyle/>
                    <a:p>
                      <a:pPr algn="ctr"/>
                      <a:r>
                        <a:rPr lang="en-US" dirty="0"/>
                        <a:t>10,81,856</a:t>
                      </a:r>
                      <a:endParaRPr lang="en-IN" dirty="0"/>
                    </a:p>
                  </a:txBody>
                  <a:tcPr>
                    <a:solidFill>
                      <a:schemeClr val="accent6"/>
                    </a:solidFill>
                  </a:tcPr>
                </a:tc>
                <a:tc>
                  <a:txBody>
                    <a:bodyPr/>
                    <a:lstStyle/>
                    <a:p>
                      <a:pPr algn="ctr"/>
                      <a:r>
                        <a:rPr lang="en-US" dirty="0"/>
                        <a:t>12,85,583</a:t>
                      </a:r>
                      <a:endParaRPr lang="en-IN" dirty="0"/>
                    </a:p>
                  </a:txBody>
                  <a:tcPr>
                    <a:solidFill>
                      <a:schemeClr val="accent6"/>
                    </a:solidFill>
                  </a:tcPr>
                </a:tc>
                <a:extLst>
                  <a:ext uri="{0D108BD9-81ED-4DB2-BD59-A6C34878D82A}">
                    <a16:rowId xmlns:a16="http://schemas.microsoft.com/office/drawing/2014/main" val="3353915504"/>
                  </a:ext>
                </a:extLst>
              </a:tr>
              <a:tr h="370840">
                <a:tc>
                  <a:txBody>
                    <a:bodyPr/>
                    <a:lstStyle/>
                    <a:p>
                      <a:pPr algn="l"/>
                      <a:r>
                        <a:rPr lang="en-US" dirty="0"/>
                        <a:t>Add:</a:t>
                      </a:r>
                      <a:endParaRPr lang="en-IN" dirty="0"/>
                    </a:p>
                  </a:txBody>
                  <a:tcPr>
                    <a:solidFill>
                      <a:schemeClr val="accent6"/>
                    </a:solidFill>
                  </a:tcPr>
                </a:tc>
                <a:tc>
                  <a:txBody>
                    <a:bodyPr/>
                    <a:lstStyle/>
                    <a:p>
                      <a:pPr algn="ctr"/>
                      <a:r>
                        <a:rPr lang="en-US" dirty="0"/>
                        <a:t>1,34,200</a:t>
                      </a:r>
                      <a:endParaRPr lang="en-IN" dirty="0"/>
                    </a:p>
                  </a:txBody>
                  <a:tcPr>
                    <a:solidFill>
                      <a:schemeClr val="accent6"/>
                    </a:solidFill>
                  </a:tcPr>
                </a:tc>
                <a:tc>
                  <a:txBody>
                    <a:bodyPr/>
                    <a:lstStyle/>
                    <a:p>
                      <a:pPr algn="ctr"/>
                      <a:r>
                        <a:rPr lang="en-US" dirty="0"/>
                        <a:t>1,68,230</a:t>
                      </a:r>
                      <a:endParaRPr lang="en-IN" dirty="0"/>
                    </a:p>
                  </a:txBody>
                  <a:tcPr>
                    <a:solidFill>
                      <a:schemeClr val="accent6"/>
                    </a:solidFill>
                  </a:tcPr>
                </a:tc>
                <a:tc>
                  <a:txBody>
                    <a:bodyPr/>
                    <a:lstStyle/>
                    <a:p>
                      <a:pPr algn="ctr"/>
                      <a:r>
                        <a:rPr lang="en-US" dirty="0"/>
                        <a:t>17,875</a:t>
                      </a:r>
                      <a:endParaRPr lang="en-IN" dirty="0"/>
                    </a:p>
                  </a:txBody>
                  <a:tcPr>
                    <a:solidFill>
                      <a:schemeClr val="accent6"/>
                    </a:solidFill>
                  </a:tcPr>
                </a:tc>
                <a:extLst>
                  <a:ext uri="{0D108BD9-81ED-4DB2-BD59-A6C34878D82A}">
                    <a16:rowId xmlns:a16="http://schemas.microsoft.com/office/drawing/2014/main" val="2834000894"/>
                  </a:ext>
                </a:extLst>
              </a:tr>
              <a:tr h="370840">
                <a:tc>
                  <a:txBody>
                    <a:bodyPr/>
                    <a:lstStyle/>
                    <a:p>
                      <a:pPr algn="l"/>
                      <a:r>
                        <a:rPr lang="en-US" dirty="0"/>
                        <a:t>Less:</a:t>
                      </a:r>
                      <a:endParaRPr lang="en-IN" dirty="0"/>
                    </a:p>
                  </a:txBody>
                  <a:tcPr>
                    <a:solidFill>
                      <a:schemeClr val="accent6"/>
                    </a:solidFill>
                  </a:tcPr>
                </a:tc>
                <a:tc>
                  <a:txBody>
                    <a:bodyPr/>
                    <a:lstStyle/>
                    <a:p>
                      <a:pPr algn="ctr"/>
                      <a:r>
                        <a:rPr lang="en-US" dirty="0"/>
                        <a:t>-</a:t>
                      </a:r>
                      <a:endParaRPr lang="en-IN" dirty="0"/>
                    </a:p>
                  </a:txBody>
                  <a:tcPr>
                    <a:solidFill>
                      <a:schemeClr val="accent6"/>
                    </a:solidFill>
                  </a:tcPr>
                </a:tc>
                <a:tc>
                  <a:txBody>
                    <a:bodyPr/>
                    <a:lstStyle/>
                    <a:p>
                      <a:pPr algn="ctr"/>
                      <a:r>
                        <a:rPr lang="en-US" dirty="0"/>
                        <a:t>5,48,436</a:t>
                      </a:r>
                      <a:endParaRPr lang="en-IN" dirty="0"/>
                    </a:p>
                  </a:txBody>
                  <a:tcPr>
                    <a:solidFill>
                      <a:schemeClr val="accent6"/>
                    </a:solidFill>
                  </a:tcPr>
                </a:tc>
                <a:tc>
                  <a:txBody>
                    <a:bodyPr/>
                    <a:lstStyle/>
                    <a:p>
                      <a:pPr algn="ctr"/>
                      <a:r>
                        <a:rPr lang="en-US" dirty="0"/>
                        <a:t>-</a:t>
                      </a:r>
                      <a:endParaRPr lang="en-IN" dirty="0"/>
                    </a:p>
                  </a:txBody>
                  <a:tcPr>
                    <a:solidFill>
                      <a:schemeClr val="accent6"/>
                    </a:solidFill>
                  </a:tcPr>
                </a:tc>
                <a:extLst>
                  <a:ext uri="{0D108BD9-81ED-4DB2-BD59-A6C34878D82A}">
                    <a16:rowId xmlns:a16="http://schemas.microsoft.com/office/drawing/2014/main" val="1990560920"/>
                  </a:ext>
                </a:extLst>
              </a:tr>
              <a:tr h="370840">
                <a:tc>
                  <a:txBody>
                    <a:bodyPr/>
                    <a:lstStyle/>
                    <a:p>
                      <a:pPr algn="l"/>
                      <a:r>
                        <a:rPr lang="en-US" dirty="0"/>
                        <a:t>Total</a:t>
                      </a:r>
                      <a:endParaRPr lang="en-IN" dirty="0"/>
                    </a:p>
                  </a:txBody>
                  <a:tcPr>
                    <a:solidFill>
                      <a:schemeClr val="accent6"/>
                    </a:solidFill>
                  </a:tcPr>
                </a:tc>
                <a:tc>
                  <a:txBody>
                    <a:bodyPr/>
                    <a:lstStyle/>
                    <a:p>
                      <a:pPr algn="ctr"/>
                      <a:r>
                        <a:rPr lang="en-US" dirty="0"/>
                        <a:t>27,50,031</a:t>
                      </a:r>
                      <a:endParaRPr lang="en-IN" dirty="0"/>
                    </a:p>
                  </a:txBody>
                  <a:tcPr>
                    <a:solidFill>
                      <a:schemeClr val="accent6"/>
                    </a:solidFill>
                  </a:tcPr>
                </a:tc>
                <a:tc>
                  <a:txBody>
                    <a:bodyPr/>
                    <a:lstStyle/>
                    <a:p>
                      <a:pPr algn="ctr"/>
                      <a:r>
                        <a:rPr lang="en-US" dirty="0"/>
                        <a:t>7,01,380</a:t>
                      </a:r>
                      <a:endParaRPr lang="en-IN" dirty="0"/>
                    </a:p>
                  </a:txBody>
                  <a:tcPr>
                    <a:solidFill>
                      <a:schemeClr val="accent6"/>
                    </a:solidFill>
                  </a:tcPr>
                </a:tc>
                <a:tc>
                  <a:txBody>
                    <a:bodyPr/>
                    <a:lstStyle/>
                    <a:p>
                      <a:pPr algn="ctr"/>
                      <a:r>
                        <a:rPr lang="en-US" dirty="0"/>
                        <a:t>13,03,458</a:t>
                      </a:r>
                      <a:endParaRPr lang="en-IN" dirty="0"/>
                    </a:p>
                  </a:txBody>
                  <a:tcPr>
                    <a:solidFill>
                      <a:schemeClr val="accent6"/>
                    </a:solidFill>
                  </a:tcPr>
                </a:tc>
                <a:extLst>
                  <a:ext uri="{0D108BD9-81ED-4DB2-BD59-A6C34878D82A}">
                    <a16:rowId xmlns:a16="http://schemas.microsoft.com/office/drawing/2014/main" val="2229817296"/>
                  </a:ext>
                </a:extLst>
              </a:tr>
              <a:tr h="370840">
                <a:tc>
                  <a:txBody>
                    <a:bodyPr/>
                    <a:lstStyle/>
                    <a:p>
                      <a:pPr algn="l"/>
                      <a:r>
                        <a:rPr lang="en-US" dirty="0"/>
                        <a:t>Percentage%</a:t>
                      </a:r>
                      <a:endParaRPr lang="en-IN" dirty="0"/>
                    </a:p>
                  </a:txBody>
                  <a:tcPr>
                    <a:solidFill>
                      <a:schemeClr val="accent6"/>
                    </a:solidFill>
                  </a:tcPr>
                </a:tc>
                <a:tc>
                  <a:txBody>
                    <a:bodyPr/>
                    <a:lstStyle/>
                    <a:p>
                      <a:pPr algn="ctr"/>
                      <a:r>
                        <a:rPr lang="en-US" dirty="0"/>
                        <a:t>57.84</a:t>
                      </a:r>
                      <a:endParaRPr lang="en-IN" dirty="0"/>
                    </a:p>
                  </a:txBody>
                  <a:tcPr>
                    <a:solidFill>
                      <a:schemeClr val="accent6"/>
                    </a:solidFill>
                  </a:tcPr>
                </a:tc>
                <a:tc>
                  <a:txBody>
                    <a:bodyPr/>
                    <a:lstStyle/>
                    <a:p>
                      <a:pPr algn="ctr"/>
                      <a:r>
                        <a:rPr lang="en-US" dirty="0"/>
                        <a:t>14.75</a:t>
                      </a:r>
                      <a:endParaRPr lang="en-IN" dirty="0"/>
                    </a:p>
                  </a:txBody>
                  <a:tcPr>
                    <a:solidFill>
                      <a:schemeClr val="accent6"/>
                    </a:solidFill>
                  </a:tcPr>
                </a:tc>
                <a:tc>
                  <a:txBody>
                    <a:bodyPr/>
                    <a:lstStyle/>
                    <a:p>
                      <a:pPr algn="ctr"/>
                      <a:r>
                        <a:rPr lang="en-US" dirty="0"/>
                        <a:t>27.41</a:t>
                      </a:r>
                      <a:endParaRPr lang="en-IN" dirty="0"/>
                    </a:p>
                  </a:txBody>
                  <a:tcPr>
                    <a:solidFill>
                      <a:schemeClr val="accent6"/>
                    </a:solidFill>
                  </a:tcPr>
                </a:tc>
                <a:extLst>
                  <a:ext uri="{0D108BD9-81ED-4DB2-BD59-A6C34878D82A}">
                    <a16:rowId xmlns:a16="http://schemas.microsoft.com/office/drawing/2014/main" val="1036766069"/>
                  </a:ext>
                </a:extLst>
              </a:tr>
            </a:tbl>
          </a:graphicData>
        </a:graphic>
      </p:graphicFrame>
      <p:sp>
        <p:nvSpPr>
          <p:cNvPr id="2" name="Slide Number Placeholder 1">
            <a:extLst>
              <a:ext uri="{FF2B5EF4-FFF2-40B4-BE49-F238E27FC236}">
                <a16:creationId xmlns:a16="http://schemas.microsoft.com/office/drawing/2014/main" id="{B5CA6D78-1493-489E-9577-BB525DD22324}"/>
              </a:ext>
            </a:extLst>
          </p:cNvPr>
          <p:cNvSpPr>
            <a:spLocks noGrp="1"/>
          </p:cNvSpPr>
          <p:nvPr>
            <p:ph type="sldNum" sz="quarter" idx="12"/>
          </p:nvPr>
        </p:nvSpPr>
        <p:spPr/>
        <p:txBody>
          <a:bodyPr/>
          <a:lstStyle/>
          <a:p>
            <a:fld id="{E1C7BB39-5BB2-498F-9E55-868A67194E62}" type="slidenum">
              <a:rPr lang="en-IN" smtClean="0"/>
              <a:t>23</a:t>
            </a:fld>
            <a:endParaRPr lang="en-IN"/>
          </a:p>
        </p:txBody>
      </p:sp>
    </p:spTree>
    <p:extLst>
      <p:ext uri="{BB962C8B-B14F-4D97-AF65-F5344CB8AC3E}">
        <p14:creationId xmlns:p14="http://schemas.microsoft.com/office/powerpoint/2010/main" val="1338742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0A8BFFA-1BF3-493C-BBDB-468651ECAD7F}"/>
              </a:ext>
            </a:extLst>
          </p:cNvPr>
          <p:cNvSpPr txBox="1"/>
          <p:nvPr/>
        </p:nvSpPr>
        <p:spPr>
          <a:xfrm>
            <a:off x="346363" y="332509"/>
            <a:ext cx="9947564" cy="369332"/>
          </a:xfrm>
          <a:prstGeom prst="rect">
            <a:avLst/>
          </a:prstGeom>
          <a:noFill/>
        </p:spPr>
        <p:txBody>
          <a:bodyPr wrap="square" rtlCol="0">
            <a:spAutoFit/>
          </a:bodyPr>
          <a:lstStyle/>
          <a:p>
            <a:r>
              <a:rPr lang="en-US" dirty="0"/>
              <a:t>11)</a:t>
            </a:r>
            <a:endParaRPr lang="en-IN" dirty="0"/>
          </a:p>
        </p:txBody>
      </p:sp>
      <p:sp>
        <p:nvSpPr>
          <p:cNvPr id="3" name="TextBox 2">
            <a:extLst>
              <a:ext uri="{FF2B5EF4-FFF2-40B4-BE49-F238E27FC236}">
                <a16:creationId xmlns:a16="http://schemas.microsoft.com/office/drawing/2014/main" id="{84563975-334F-4C35-9FD3-D74B65CD824E}"/>
              </a:ext>
            </a:extLst>
          </p:cNvPr>
          <p:cNvSpPr txBox="1"/>
          <p:nvPr/>
        </p:nvSpPr>
        <p:spPr>
          <a:xfrm>
            <a:off x="748148" y="332509"/>
            <a:ext cx="9545780" cy="369332"/>
          </a:xfrm>
          <a:prstGeom prst="rect">
            <a:avLst/>
          </a:prstGeom>
          <a:noFill/>
        </p:spPr>
        <p:txBody>
          <a:bodyPr wrap="square" rtlCol="0">
            <a:spAutoFit/>
          </a:bodyPr>
          <a:lstStyle/>
          <a:p>
            <a:r>
              <a:rPr lang="en-US" dirty="0"/>
              <a:t>There is no reclassification of Promoter and Promoter Group pursuant to the scheme.</a:t>
            </a:r>
            <a:endParaRPr lang="en-IN" dirty="0"/>
          </a:p>
        </p:txBody>
      </p:sp>
      <p:sp>
        <p:nvSpPr>
          <p:cNvPr id="4" name="TextBox 3">
            <a:extLst>
              <a:ext uri="{FF2B5EF4-FFF2-40B4-BE49-F238E27FC236}">
                <a16:creationId xmlns:a16="http://schemas.microsoft.com/office/drawing/2014/main" id="{947B9ACE-28DB-42BB-AC2D-FCAD5247FB23}"/>
              </a:ext>
            </a:extLst>
          </p:cNvPr>
          <p:cNvSpPr txBox="1"/>
          <p:nvPr/>
        </p:nvSpPr>
        <p:spPr>
          <a:xfrm>
            <a:off x="346363" y="845127"/>
            <a:ext cx="3200401" cy="369332"/>
          </a:xfrm>
          <a:prstGeom prst="rect">
            <a:avLst/>
          </a:prstGeom>
          <a:noFill/>
        </p:spPr>
        <p:txBody>
          <a:bodyPr wrap="square" rtlCol="0">
            <a:spAutoFit/>
          </a:bodyPr>
          <a:lstStyle/>
          <a:p>
            <a:r>
              <a:rPr lang="en-US" dirty="0"/>
              <a:t>12) Valuation is applicable.</a:t>
            </a:r>
            <a:endParaRPr lang="en-IN" dirty="0"/>
          </a:p>
        </p:txBody>
      </p:sp>
      <p:sp>
        <p:nvSpPr>
          <p:cNvPr id="5" name="Slide Number Placeholder 4">
            <a:extLst>
              <a:ext uri="{FF2B5EF4-FFF2-40B4-BE49-F238E27FC236}">
                <a16:creationId xmlns:a16="http://schemas.microsoft.com/office/drawing/2014/main" id="{FAECFB50-0985-4E2E-B8EA-BBD4091F1FDF}"/>
              </a:ext>
            </a:extLst>
          </p:cNvPr>
          <p:cNvSpPr>
            <a:spLocks noGrp="1"/>
          </p:cNvSpPr>
          <p:nvPr>
            <p:ph type="sldNum" sz="quarter" idx="12"/>
          </p:nvPr>
        </p:nvSpPr>
        <p:spPr/>
        <p:txBody>
          <a:bodyPr/>
          <a:lstStyle/>
          <a:p>
            <a:fld id="{E1C7BB39-5BB2-498F-9E55-868A67194E62}" type="slidenum">
              <a:rPr lang="en-IN" smtClean="0"/>
              <a:t>24</a:t>
            </a:fld>
            <a:endParaRPr lang="en-IN"/>
          </a:p>
        </p:txBody>
      </p:sp>
    </p:spTree>
    <p:extLst>
      <p:ext uri="{BB962C8B-B14F-4D97-AF65-F5344CB8AC3E}">
        <p14:creationId xmlns:p14="http://schemas.microsoft.com/office/powerpoint/2010/main" val="3389001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1CEB8-4AF9-43F9-8EFD-515FBAF1F0C4}"/>
              </a:ext>
            </a:extLst>
          </p:cNvPr>
          <p:cNvSpPr txBox="1"/>
          <p:nvPr/>
        </p:nvSpPr>
        <p:spPr>
          <a:xfrm>
            <a:off x="193964" y="1063416"/>
            <a:ext cx="11998036" cy="6873677"/>
          </a:xfrm>
          <a:prstGeom prst="rect">
            <a:avLst/>
          </a:prstGeom>
          <a:noFill/>
        </p:spPr>
        <p:txBody>
          <a:bodyPr wrap="square" rtlCol="0">
            <a:spAutoFit/>
          </a:bodyPr>
          <a:lstStyle/>
          <a:p>
            <a:pPr algn="just"/>
            <a:r>
              <a:rPr lang="en-IN" sz="1800" b="1" dirty="0">
                <a:effectLst/>
                <a:latin typeface="Bookman Old Style" panose="02050604050505020204" pitchFamily="18" charset="0"/>
                <a:ea typeface="Times New Roman" panose="02020603050405020304" pitchFamily="18" charset="0"/>
                <a:cs typeface="Calibri" panose="020F0502020204030204" pitchFamily="34" charset="0"/>
              </a:rPr>
              <a:t>B. </a:t>
            </a:r>
            <a:r>
              <a:rPr lang="en-IN" sz="1800" b="1" dirty="0" err="1">
                <a:effectLst/>
                <a:latin typeface="Bookman Old Style" panose="02050604050505020204" pitchFamily="18" charset="0"/>
                <a:ea typeface="Times New Roman" panose="02020603050405020304" pitchFamily="18" charset="0"/>
                <a:cs typeface="Calibri" panose="020F0502020204030204" pitchFamily="34" charset="0"/>
              </a:rPr>
              <a:t>Daadi</a:t>
            </a:r>
            <a:r>
              <a:rPr lang="en-IN" sz="1800" b="1" dirty="0">
                <a:effectLst/>
                <a:latin typeface="Bookman Old Style" panose="02050604050505020204" pitchFamily="18" charset="0"/>
                <a:ea typeface="Times New Roman" panose="02020603050405020304" pitchFamily="18" charset="0"/>
                <a:cs typeface="Calibri" panose="020F0502020204030204" pitchFamily="34" charset="0"/>
              </a:rPr>
              <a:t> Stock Broking Private Limited </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(hereinafter referred to as “DSBPL” or the “Transferor Company No. 2”) (U67200WB2003PTC095825)</a:t>
            </a:r>
            <a:r>
              <a:rPr lang="en-US" sz="18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a private limited company incorporated under the provisions of Companies Act, 1956 on 21</a:t>
            </a:r>
            <a:r>
              <a:rPr lang="en-IN" sz="1800" baseline="30000" dirty="0">
                <a:effectLst/>
                <a:latin typeface="Bookman Old Style" panose="02050604050505020204" pitchFamily="18" charset="0"/>
                <a:ea typeface="Times New Roman" panose="02020603050405020304" pitchFamily="18" charset="0"/>
                <a:cs typeface="Calibri" panose="020F0502020204030204" pitchFamily="34" charset="0"/>
              </a:rPr>
              <a:t>st</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 February, 2003 and having its registered office at 4, </a:t>
            </a:r>
            <a:r>
              <a:rPr lang="en-IN" sz="1800" dirty="0" err="1">
                <a:effectLst/>
                <a:latin typeface="Bookman Old Style" panose="02050604050505020204" pitchFamily="18" charset="0"/>
                <a:ea typeface="Times New Roman" panose="02020603050405020304" pitchFamily="18" charset="0"/>
                <a:cs typeface="Calibri" panose="020F0502020204030204" pitchFamily="34" charset="0"/>
              </a:rPr>
              <a:t>Biplapi</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IN" sz="1800" dirty="0" err="1">
                <a:effectLst/>
                <a:latin typeface="Bookman Old Style" panose="02050604050505020204" pitchFamily="18" charset="0"/>
                <a:ea typeface="Times New Roman" panose="02020603050405020304" pitchFamily="18" charset="0"/>
                <a:cs typeface="Calibri" panose="020F0502020204030204" pitchFamily="34" charset="0"/>
              </a:rPr>
              <a:t>Trailokya</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 Maharaj Sarani (Brabourne Road), 5</a:t>
            </a:r>
            <a:r>
              <a:rPr lang="en-IN" sz="18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 Floor, Kolkata – 700001.</a:t>
            </a:r>
          </a:p>
          <a:p>
            <a:pPr algn="just"/>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algn="just"/>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The main objects of the Transferor Company No. 2 is as follows:</a:t>
            </a:r>
          </a:p>
          <a:p>
            <a:pPr marL="457200" indent="-228600" algn="just">
              <a:spcAft>
                <a:spcPts val="800"/>
              </a:spcAft>
            </a:pPr>
            <a:r>
              <a:rPr lang="en-IN" sz="1800" i="1" dirty="0">
                <a:effectLst/>
                <a:latin typeface="Bookman Old Style" panose="02050604050505020204" pitchFamily="18" charset="0"/>
                <a:ea typeface="Times New Roman" panose="02020603050405020304" pitchFamily="18" charset="0"/>
                <a:cs typeface="Calibri" panose="020F0502020204030204" pitchFamily="34" charset="0"/>
              </a:rPr>
              <a:t>1.	“To subscribe, to become a member of any one or more stock exchanges, whether in India or outside, subsidize and co-operate with any other association whether incorporated or not, whose objects are altogether or in part similar to those of the Company, and to procure from and communicate to any such association such information as may be likely to forward the objects of the Company.</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457200" indent="-228600" algn="just">
              <a:spcAft>
                <a:spcPts val="800"/>
              </a:spcAft>
            </a:pPr>
            <a:r>
              <a:rPr lang="en-IN" sz="1800" i="1" dirty="0">
                <a:effectLst/>
                <a:latin typeface="Bookman Old Style" panose="02050604050505020204" pitchFamily="18" charset="0"/>
                <a:ea typeface="Times New Roman" panose="02020603050405020304" pitchFamily="18" charset="0"/>
                <a:cs typeface="Calibri" panose="020F0502020204030204" pitchFamily="34" charset="0"/>
              </a:rPr>
              <a:t>2.	To carry on business as shares and stock brokers, underwriters, agents and brokers for subscribing to and for the sale and purchase of securities, stocks, shares, debenture stock, bonds, units or certificates of Mutual Funds, Saving Certificates, Commercial Paper, Government Securities or other financial instruments or obligations of any body corporate, authority whether Central, State or Local undertaking whether public or private and provisional documents relating thereto, to act as managers to the issue of any of the securities aforesaid and to promote the formation and mobilization of capital.</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457200" indent="-228600" algn="just">
              <a:spcAft>
                <a:spcPts val="800"/>
              </a:spcAft>
            </a:pPr>
            <a:r>
              <a:rPr lang="en-IN" sz="1800" i="1" dirty="0">
                <a:effectLst/>
                <a:latin typeface="Bookman Old Style" panose="02050604050505020204" pitchFamily="18" charset="0"/>
                <a:ea typeface="Times New Roman" panose="02020603050405020304" pitchFamily="18" charset="0"/>
                <a:cs typeface="Calibri" panose="020F0502020204030204" pitchFamily="34" charset="0"/>
              </a:rPr>
              <a:t>3.	To provide financial services, advisory and </a:t>
            </a:r>
            <a:r>
              <a:rPr lang="en-IN" sz="1800" i="1" dirty="0" err="1">
                <a:effectLst/>
                <a:latin typeface="Bookman Old Style" panose="02050604050505020204" pitchFamily="18" charset="0"/>
                <a:ea typeface="Times New Roman" panose="02020603050405020304" pitchFamily="18" charset="0"/>
                <a:cs typeface="Calibri" panose="020F0502020204030204" pitchFamily="34" charset="0"/>
              </a:rPr>
              <a:t>counseling</a:t>
            </a:r>
            <a:r>
              <a:rPr lang="en-IN" sz="1800" i="1" dirty="0">
                <a:effectLst/>
                <a:latin typeface="Bookman Old Style" panose="02050604050505020204" pitchFamily="18" charset="0"/>
                <a:ea typeface="Times New Roman" panose="02020603050405020304" pitchFamily="18" charset="0"/>
                <a:cs typeface="Calibri" panose="020F0502020204030204" pitchFamily="34" charset="0"/>
              </a:rPr>
              <a:t> services and facilities of every description capable of being provided by share and stock brokers, share and stock jobbers, share dealers, investment fund managers and to arrange and </a:t>
            </a:r>
            <a:r>
              <a:rPr lang="en-IN" sz="1800" i="1" dirty="0" err="1">
                <a:effectLst/>
                <a:latin typeface="Bookman Old Style" panose="02050604050505020204" pitchFamily="18" charset="0"/>
                <a:ea typeface="Times New Roman" panose="02020603050405020304" pitchFamily="18" charset="0"/>
                <a:cs typeface="Calibri" panose="020F0502020204030204" pitchFamily="34" charset="0"/>
              </a:rPr>
              <a:t>sponser</a:t>
            </a:r>
            <a:r>
              <a:rPr lang="en-IN" sz="1800" i="1" dirty="0">
                <a:effectLst/>
                <a:latin typeface="Bookman Old Style" panose="02050604050505020204" pitchFamily="18" charset="0"/>
                <a:ea typeface="Times New Roman" panose="02020603050405020304" pitchFamily="18" charset="0"/>
                <a:cs typeface="Calibri" panose="020F0502020204030204" pitchFamily="34" charset="0"/>
              </a:rPr>
              <a:t> public and private issues or placement of shares and loan capital and to negotiate and underwrite such issues.”</a:t>
            </a:r>
          </a:p>
          <a:p>
            <a:pPr marL="457200" indent="-228600" algn="just">
              <a:spcAft>
                <a:spcPts val="800"/>
              </a:spcAft>
            </a:pP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dirty="0"/>
          </a:p>
        </p:txBody>
      </p:sp>
      <p:sp>
        <p:nvSpPr>
          <p:cNvPr id="3" name="Slide Number Placeholder 2">
            <a:extLst>
              <a:ext uri="{FF2B5EF4-FFF2-40B4-BE49-F238E27FC236}">
                <a16:creationId xmlns:a16="http://schemas.microsoft.com/office/drawing/2014/main" id="{187810C4-A76B-4BB1-A445-9F16C387B759}"/>
              </a:ext>
            </a:extLst>
          </p:cNvPr>
          <p:cNvSpPr>
            <a:spLocks noGrp="1"/>
          </p:cNvSpPr>
          <p:nvPr>
            <p:ph type="sldNum" sz="quarter" idx="12"/>
          </p:nvPr>
        </p:nvSpPr>
        <p:spPr/>
        <p:txBody>
          <a:bodyPr/>
          <a:lstStyle/>
          <a:p>
            <a:fld id="{E1C7BB39-5BB2-498F-9E55-868A67194E62}" type="slidenum">
              <a:rPr lang="en-IN" smtClean="0"/>
              <a:t>3</a:t>
            </a:fld>
            <a:endParaRPr lang="en-IN"/>
          </a:p>
        </p:txBody>
      </p:sp>
    </p:spTree>
    <p:extLst>
      <p:ext uri="{BB962C8B-B14F-4D97-AF65-F5344CB8AC3E}">
        <p14:creationId xmlns:p14="http://schemas.microsoft.com/office/powerpoint/2010/main" val="3074948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14D2081-F588-4A3C-A23E-2ABF2A4697E3}"/>
              </a:ext>
            </a:extLst>
          </p:cNvPr>
          <p:cNvSpPr txBox="1"/>
          <p:nvPr/>
        </p:nvSpPr>
        <p:spPr>
          <a:xfrm>
            <a:off x="0" y="129540"/>
            <a:ext cx="12077700" cy="7140416"/>
          </a:xfrm>
          <a:prstGeom prst="rect">
            <a:avLst/>
          </a:prstGeom>
          <a:noFill/>
        </p:spPr>
        <p:txBody>
          <a:bodyPr wrap="square" rtlCol="0">
            <a:spAutoFit/>
          </a:bodyPr>
          <a:lstStyle/>
          <a:p>
            <a:pPr algn="just"/>
            <a:r>
              <a:rPr lang="en-IN" sz="1600" b="1" dirty="0">
                <a:effectLst/>
                <a:latin typeface="Bookman Old Style" panose="02050604050505020204" pitchFamily="18" charset="0"/>
                <a:ea typeface="Times New Roman" panose="02020603050405020304" pitchFamily="18" charset="0"/>
                <a:cs typeface="Calibri" panose="020F0502020204030204" pitchFamily="34" charset="0"/>
              </a:rPr>
              <a:t>C. Shiv Lalit Consultancy </a:t>
            </a:r>
            <a:r>
              <a:rPr lang="en-IN" sz="1600" b="1" dirty="0" err="1">
                <a:effectLst/>
                <a:latin typeface="Bookman Old Style" panose="02050604050505020204" pitchFamily="18" charset="0"/>
                <a:ea typeface="Times New Roman" panose="02020603050405020304" pitchFamily="18" charset="0"/>
                <a:cs typeface="Calibri" panose="020F0502020204030204" pitchFamily="34" charset="0"/>
              </a:rPr>
              <a:t>Pvt.</a:t>
            </a:r>
            <a:r>
              <a:rPr lang="en-IN" sz="1600" b="1" dirty="0">
                <a:effectLst/>
                <a:latin typeface="Bookman Old Style" panose="02050604050505020204" pitchFamily="18" charset="0"/>
                <a:ea typeface="Times New Roman" panose="02020603050405020304" pitchFamily="18" charset="0"/>
                <a:cs typeface="Calibri" panose="020F0502020204030204" pitchFamily="34" charset="0"/>
              </a:rPr>
              <a:t>  Ltd.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(hereinafter referred to as “SLCPL” or the “Transferor Company No. 3”) (U51909WB1995PTC074973)</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a private limited company incorporated under the provisions of Companies Act, 1956 on 18</a:t>
            </a:r>
            <a:r>
              <a:rPr lang="en-IN"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October, 1995 and having its registered office at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4, </a:t>
            </a:r>
            <a:r>
              <a:rPr lang="en-US" sz="1600" dirty="0" err="1">
                <a:effectLst/>
                <a:latin typeface="Bookman Old Style" panose="02050604050505020204" pitchFamily="18" charset="0"/>
                <a:ea typeface="Times New Roman" panose="02020603050405020304" pitchFamily="18" charset="0"/>
                <a:cs typeface="Calibri" panose="020F0502020204030204" pitchFamily="34" charset="0"/>
              </a:rPr>
              <a:t>Biplapi</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US" sz="1600" dirty="0" err="1">
                <a:effectLst/>
                <a:latin typeface="Bookman Old Style" panose="02050604050505020204" pitchFamily="18" charset="0"/>
                <a:ea typeface="Times New Roman" panose="02020603050405020304" pitchFamily="18" charset="0"/>
                <a:cs typeface="Calibri" panose="020F0502020204030204" pitchFamily="34" charset="0"/>
              </a:rPr>
              <a:t>Trailokya</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 Maharaj Sarani (Brabourne Road), 5</a:t>
            </a:r>
            <a:r>
              <a:rPr lang="en-US"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 Floor, Kolkata – 700001.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The Company is a registered Non-Banking Financial Company (NBFC) having Certificate of Registration (COR) B.05.03274 under Section 45-IA of the RBI Act, 1934.</a:t>
            </a:r>
          </a:p>
          <a:p>
            <a:pPr algn="just"/>
            <a:endParaRPr lang="en-IN" dirty="0">
              <a:latin typeface="Bookman Old Style" panose="02050604050505020204" pitchFamily="18" charset="0"/>
              <a:ea typeface="Times New Roman" panose="02020603050405020304" pitchFamily="18" charset="0"/>
              <a:cs typeface="Calibri" panose="020F0502020204030204" pitchFamily="34" charset="0"/>
            </a:endParaRPr>
          </a:p>
          <a:p>
            <a:pPr marL="228600" algn="just">
              <a:spcAft>
                <a:spcPts val="800"/>
              </a:spcAft>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The main objects of the Transferor Company No. 3 is as follows: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457200" indent="-228600" algn="just">
              <a:spcAft>
                <a:spcPts val="800"/>
              </a:spcAft>
              <a:tabLst>
                <a:tab pos="114300" algn="l"/>
              </a:tabLst>
            </a:pP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1.	“To carry on the business as buyers, sellers, traders, merchants, </a:t>
            </a:r>
            <a:r>
              <a:rPr lang="en-IN" sz="1600" i="1" dirty="0" err="1">
                <a:effectLst/>
                <a:latin typeface="Bookman Old Style" panose="02050604050505020204" pitchFamily="18" charset="0"/>
                <a:ea typeface="Times New Roman" panose="02020603050405020304" pitchFamily="18" charset="0"/>
                <a:cs typeface="Calibri" panose="020F0502020204030204" pitchFamily="34" charset="0"/>
              </a:rPr>
              <a:t>indentors</a:t>
            </a: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 brokers, agents, commission agents, assemblers, refiners, cultivators, miners, packers, stockists, distributors, advisors, hire purchasers of &amp; in all kinds of rubberised cloth food grains, dairy products, soap detergents, biscuits, surgical, diagnostics, medical pulses, leather &amp; finished leather goods, leather garments, leather products, all related items in leather, electric &amp; electronics components and goods, iron &amp; steel, aluminium, mineral, ferrous and non-ferrous, metal, stainless steel, jute and jute products, textile, cotton, synthetic, fibre, silk, yam, wool and woollen goods, handicrafts &amp; silk artificial synthetics, readymade garments, design materials, process, printers in all textiles, wood &amp; wood products, timber cosmetics, stationery, tools &amp; hardware, plastics &amp; plastic goods, sugar, tea, coffee, paper, packaging material, chemicals, cement, spices, grain, factory materials, house equipments, rubber &amp; rubber products, coal, coal products &amp; </a:t>
            </a:r>
            <a:r>
              <a:rPr lang="en-IN" sz="1600" i="1" dirty="0" err="1">
                <a:effectLst/>
                <a:latin typeface="Bookman Old Style" panose="02050604050505020204" pitchFamily="18" charset="0"/>
                <a:ea typeface="Times New Roman" panose="02020603050405020304" pitchFamily="18" charset="0"/>
                <a:cs typeface="Calibri" panose="020F0502020204030204" pitchFamily="34" charset="0"/>
              </a:rPr>
              <a:t>coaltar</a:t>
            </a: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 fertilizers, agriculture fruit products, industrial products, computer date materials, software, paints, Industrial &amp; other gases, alcohol, liquor, edible &amp; non-edible oils &amp; fats, marine products, drugs, plants &amp; machinery goods, engineering goods &amp; equipments, office equipments, hospital equipments, railway accessories, medicine, sugar &amp; sugarcane, automobile parts, building construction &amp; materials, fur &amp; fur made items, toys, building plans, consumer products, consumer durables, dry flowers and plants, printing, transportation and all other kinds of goods and merchandise, commodities and articles of consumption of all kinds in India.</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457200" indent="-228600" algn="just">
              <a:spcAft>
                <a:spcPts val="800"/>
              </a:spcAft>
              <a:tabLst>
                <a:tab pos="114300" algn="l"/>
              </a:tabLst>
            </a:pP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2.	To carry on business as distributors, agents, traders, merchants, contractors, brokers and otherwise deal in merchandise and article of all kinds including clearing agent, freight contractors, forwarding agents, licensing agents, general brokers and to carry on any kind of commercial business.”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dirty="0"/>
          </a:p>
        </p:txBody>
      </p:sp>
      <p:sp>
        <p:nvSpPr>
          <p:cNvPr id="3" name="Slide Number Placeholder 2">
            <a:extLst>
              <a:ext uri="{FF2B5EF4-FFF2-40B4-BE49-F238E27FC236}">
                <a16:creationId xmlns:a16="http://schemas.microsoft.com/office/drawing/2014/main" id="{C6F924B5-B11A-42D6-B046-005EF37F7030}"/>
              </a:ext>
            </a:extLst>
          </p:cNvPr>
          <p:cNvSpPr>
            <a:spLocks noGrp="1"/>
          </p:cNvSpPr>
          <p:nvPr>
            <p:ph type="sldNum" sz="quarter" idx="12"/>
          </p:nvPr>
        </p:nvSpPr>
        <p:spPr/>
        <p:txBody>
          <a:bodyPr/>
          <a:lstStyle/>
          <a:p>
            <a:fld id="{E1C7BB39-5BB2-498F-9E55-868A67194E62}" type="slidenum">
              <a:rPr lang="en-IN" smtClean="0"/>
              <a:t>4</a:t>
            </a:fld>
            <a:endParaRPr lang="en-IN"/>
          </a:p>
        </p:txBody>
      </p:sp>
    </p:spTree>
    <p:extLst>
      <p:ext uri="{BB962C8B-B14F-4D97-AF65-F5344CB8AC3E}">
        <p14:creationId xmlns:p14="http://schemas.microsoft.com/office/powerpoint/2010/main" val="2463126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B3B886-B5BF-40F2-B5F1-D100868111E1}"/>
              </a:ext>
            </a:extLst>
          </p:cNvPr>
          <p:cNvSpPr txBox="1"/>
          <p:nvPr/>
        </p:nvSpPr>
        <p:spPr>
          <a:xfrm>
            <a:off x="152400" y="499536"/>
            <a:ext cx="11887200" cy="7150675"/>
          </a:xfrm>
          <a:prstGeom prst="rect">
            <a:avLst/>
          </a:prstGeom>
          <a:noFill/>
        </p:spPr>
        <p:txBody>
          <a:bodyPr wrap="square" rtlCol="0">
            <a:spAutoFit/>
          </a:bodyPr>
          <a:lstStyle/>
          <a:p>
            <a:pPr algn="just"/>
            <a:r>
              <a:rPr lang="en-IN" sz="1600" b="1" dirty="0">
                <a:effectLst/>
                <a:latin typeface="Bookman Old Style" panose="02050604050505020204" pitchFamily="18" charset="0"/>
                <a:ea typeface="Times New Roman" panose="02020603050405020304" pitchFamily="18" charset="0"/>
                <a:cs typeface="Calibri" panose="020F0502020204030204" pitchFamily="34" charset="0"/>
              </a:rPr>
              <a:t>D. </a:t>
            </a:r>
            <a:r>
              <a:rPr lang="en-IN" sz="1600" b="1" dirty="0" err="1">
                <a:effectLst/>
                <a:latin typeface="Bookman Old Style" panose="02050604050505020204" pitchFamily="18" charset="0"/>
                <a:ea typeface="Times New Roman" panose="02020603050405020304" pitchFamily="18" charset="0"/>
                <a:cs typeface="Calibri" panose="020F0502020204030204" pitchFamily="34" charset="0"/>
              </a:rPr>
              <a:t>Lohia</a:t>
            </a:r>
            <a:r>
              <a:rPr lang="en-IN" sz="1600" b="1" dirty="0">
                <a:effectLst/>
                <a:latin typeface="Bookman Old Style" panose="02050604050505020204" pitchFamily="18" charset="0"/>
                <a:ea typeface="Times New Roman" panose="02020603050405020304" pitchFamily="18" charset="0"/>
                <a:cs typeface="Calibri" panose="020F0502020204030204" pitchFamily="34" charset="0"/>
              </a:rPr>
              <a:t> Securities Limited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(hereinafter referred to as “LSL” or the “Transferee Company) (</a:t>
            </a:r>
            <a:r>
              <a:rPr lang="en-US" sz="1600" dirty="0">
                <a:effectLst/>
                <a:latin typeface="Bookman Old Style" panose="02050604050505020204" pitchFamily="18" charset="0"/>
                <a:ea typeface="Times New Roman" panose="02020603050405020304" pitchFamily="18" charset="0"/>
                <a:cs typeface="TimesNewRomanPSMT"/>
              </a:rPr>
              <a:t>L67120WB1995PLC067195</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a public limited company incorporated under the Companies Act, 1956 on 06</a:t>
            </a:r>
            <a:r>
              <a:rPr lang="en-IN"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January, 1995 and having its registered office 4, </a:t>
            </a:r>
            <a:r>
              <a:rPr lang="en-IN" sz="1600" dirty="0" err="1">
                <a:effectLst/>
                <a:latin typeface="Bookman Old Style" panose="02050604050505020204" pitchFamily="18" charset="0"/>
                <a:ea typeface="Times New Roman" panose="02020603050405020304" pitchFamily="18" charset="0"/>
                <a:cs typeface="Calibri" panose="020F0502020204030204" pitchFamily="34" charset="0"/>
              </a:rPr>
              <a:t>Biplapi</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a:t>
            </a:r>
            <a:r>
              <a:rPr lang="en-IN" sz="1600" dirty="0" err="1">
                <a:effectLst/>
                <a:latin typeface="Bookman Old Style" panose="02050604050505020204" pitchFamily="18" charset="0"/>
                <a:ea typeface="Times New Roman" panose="02020603050405020304" pitchFamily="18" charset="0"/>
                <a:cs typeface="Calibri" panose="020F0502020204030204" pitchFamily="34" charset="0"/>
              </a:rPr>
              <a:t>Trailokya</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Maharaj Sarani (Brabourne Road), 5</a:t>
            </a:r>
            <a:r>
              <a:rPr lang="en-IN" sz="1600" baseline="30000" dirty="0">
                <a:effectLst/>
                <a:latin typeface="Bookman Old Style" panose="02050604050505020204" pitchFamily="18" charset="0"/>
                <a:ea typeface="Times New Roman" panose="02020603050405020304" pitchFamily="18" charset="0"/>
                <a:cs typeface="Calibri" panose="020F0502020204030204" pitchFamily="34" charset="0"/>
              </a:rPr>
              <a:t>th</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Floor, Kolkata – 700001.</a:t>
            </a:r>
          </a:p>
          <a:p>
            <a:pPr algn="just"/>
            <a:endParaRPr lang="en-IN" sz="1600" dirty="0">
              <a:latin typeface="Bookman Old Style" panose="02050604050505020204" pitchFamily="18" charset="0"/>
              <a:ea typeface="Times New Roman" panose="02020603050405020304" pitchFamily="18" charset="0"/>
              <a:cs typeface="Calibri" panose="020F0502020204030204" pitchFamily="34" charset="0"/>
            </a:endParaRPr>
          </a:p>
          <a:p>
            <a:pPr marL="228600" algn="just">
              <a:tabLst>
                <a:tab pos="57150" algn="l"/>
              </a:tabLst>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The main objects of the Transferee Company is as follows:</a:t>
            </a:r>
          </a:p>
          <a:p>
            <a:pPr marL="228600" algn="just">
              <a:tabLst>
                <a:tab pos="57150" algn="l"/>
              </a:tabLst>
            </a:pP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buFont typeface="+mj-lt"/>
              <a:buAutoNum type="arabicPeriod"/>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a:t>
            </a: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To subscribe to, become a member of any one or more stock exchanges, whether in India or outside, subsidize and co-operate with any other association whether incorporated or not, whose objects are altogether or in part similar to those of the company, and to procure from and communicate to any such association such information as may be likely to forward the objects of the company</a:t>
            </a:r>
          </a:p>
          <a:p>
            <a:pPr marL="342900" lvl="0" indent="-342900" algn="just">
              <a:buFont typeface="+mj-lt"/>
              <a:buAutoNum type="arabicPeriod"/>
            </a:pPr>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To carry on business as shares and stock brokers, underwriters, agents and brokers for subscribing to and for the sole and purchase of securities, stocks, shares, debentures, debenture stock, bonds, units or certificates of mutual funds, savings certificates, commercial papers, Government Securities or other financial Instruments or obligation of any body corporate, authority whether central, state or local, undertaking whether public or private and provisional documents relating thereto, to act as managers to the issue of any of the securities aforesaid and to promote the formation and mobilization of capital</a:t>
            </a:r>
          </a:p>
          <a:p>
            <a:pPr marL="342900" lvl="0" indent="-342900" algn="just">
              <a:buFont typeface="+mj-lt"/>
              <a:buAutoNum type="arabicPeriod"/>
            </a:pPr>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marL="342900" lvl="0" indent="-342900" algn="just">
              <a:buFont typeface="+mj-lt"/>
              <a:buAutoNum type="arabicPeriod"/>
            </a:pP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To provide financial services, advisory and </a:t>
            </a:r>
            <a:r>
              <a:rPr lang="en-IN" sz="1600" i="1" dirty="0" err="1">
                <a:effectLst/>
                <a:latin typeface="Bookman Old Style" panose="02050604050505020204" pitchFamily="18" charset="0"/>
                <a:ea typeface="Times New Roman" panose="02020603050405020304" pitchFamily="18" charset="0"/>
                <a:cs typeface="Calibri" panose="020F0502020204030204" pitchFamily="34" charset="0"/>
              </a:rPr>
              <a:t>counseling</a:t>
            </a: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 services and facilities of every description capable of being provided by share and stock brokers, share and stock jobbers, share dealers, Investment fund managers and to arrange and sponsor public and private Issues or placement of shares and loan capital and to negotiate and underwrite such issues.</a:t>
            </a:r>
          </a:p>
          <a:p>
            <a:pPr marL="342900" lvl="0" indent="-342900" algn="just">
              <a:buFont typeface="+mj-lt"/>
              <a:buAutoNum type="arabicPeriod"/>
            </a:pPr>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marL="342900" lvl="0" indent="-342900" algn="just">
              <a:spcAft>
                <a:spcPts val="800"/>
              </a:spcAft>
              <a:buFont typeface="+mj-lt"/>
              <a:buAutoNum type="arabicPeriod"/>
            </a:pPr>
            <a:r>
              <a:rPr lang="en-IN" sz="1600" i="1" dirty="0">
                <a:effectLst/>
                <a:latin typeface="Bookman Old Style" panose="02050604050505020204" pitchFamily="18" charset="0"/>
                <a:ea typeface="Times New Roman" panose="02020603050405020304" pitchFamily="18" charset="0"/>
                <a:cs typeface="Calibri" panose="020F0502020204030204" pitchFamily="34" charset="0"/>
              </a:rPr>
              <a:t>To undertake Depository Participant activities, functions and responsibilities and such other activities which are incidental or ancillary to the same.”</a:t>
            </a:r>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algn="just"/>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endParaRPr lang="en-IN" dirty="0"/>
          </a:p>
        </p:txBody>
      </p:sp>
      <p:sp>
        <p:nvSpPr>
          <p:cNvPr id="2" name="Slide Number Placeholder 1">
            <a:extLst>
              <a:ext uri="{FF2B5EF4-FFF2-40B4-BE49-F238E27FC236}">
                <a16:creationId xmlns:a16="http://schemas.microsoft.com/office/drawing/2014/main" id="{3508B89B-C109-4CCF-83C0-5AA0726909ED}"/>
              </a:ext>
            </a:extLst>
          </p:cNvPr>
          <p:cNvSpPr>
            <a:spLocks noGrp="1"/>
          </p:cNvSpPr>
          <p:nvPr>
            <p:ph type="sldNum" sz="quarter" idx="12"/>
          </p:nvPr>
        </p:nvSpPr>
        <p:spPr>
          <a:xfrm>
            <a:off x="10322060" y="-268151"/>
            <a:ext cx="838199" cy="767687"/>
          </a:xfrm>
        </p:spPr>
        <p:txBody>
          <a:bodyPr/>
          <a:lstStyle/>
          <a:p>
            <a:fld id="{E1C7BB39-5BB2-498F-9E55-868A67194E62}" type="slidenum">
              <a:rPr lang="en-IN" smtClean="0"/>
              <a:t>5</a:t>
            </a:fld>
            <a:endParaRPr lang="en-IN" dirty="0"/>
          </a:p>
        </p:txBody>
      </p:sp>
    </p:spTree>
    <p:extLst>
      <p:ext uri="{BB962C8B-B14F-4D97-AF65-F5344CB8AC3E}">
        <p14:creationId xmlns:p14="http://schemas.microsoft.com/office/powerpoint/2010/main" val="3036865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155EA4-54D4-4DCA-BE25-412D0A5F3B27}"/>
              </a:ext>
            </a:extLst>
          </p:cNvPr>
          <p:cNvSpPr txBox="1"/>
          <p:nvPr/>
        </p:nvSpPr>
        <p:spPr>
          <a:xfrm>
            <a:off x="165100" y="304800"/>
            <a:ext cx="4279900" cy="369332"/>
          </a:xfrm>
          <a:prstGeom prst="rect">
            <a:avLst/>
          </a:prstGeom>
          <a:solidFill>
            <a:schemeClr val="accent4"/>
          </a:solidFill>
        </p:spPr>
        <p:txBody>
          <a:bodyPr wrap="square" rtlCol="0">
            <a:spAutoFit/>
          </a:bodyPr>
          <a:lstStyle/>
          <a:p>
            <a:r>
              <a:rPr lang="en-US" dirty="0"/>
              <a:t>3) Detailed Objective of the Scheme</a:t>
            </a:r>
            <a:endParaRPr lang="en-IN" dirty="0"/>
          </a:p>
        </p:txBody>
      </p:sp>
      <p:sp>
        <p:nvSpPr>
          <p:cNvPr id="3" name="TextBox 2">
            <a:extLst>
              <a:ext uri="{FF2B5EF4-FFF2-40B4-BE49-F238E27FC236}">
                <a16:creationId xmlns:a16="http://schemas.microsoft.com/office/drawing/2014/main" id="{AE1653FE-B071-4063-BA93-59A515F36F49}"/>
              </a:ext>
            </a:extLst>
          </p:cNvPr>
          <p:cNvSpPr txBox="1"/>
          <p:nvPr/>
        </p:nvSpPr>
        <p:spPr>
          <a:xfrm>
            <a:off x="165100" y="863600"/>
            <a:ext cx="11849100" cy="6011902"/>
          </a:xfrm>
          <a:prstGeom prst="rect">
            <a:avLst/>
          </a:prstGeom>
          <a:noFill/>
        </p:spPr>
        <p:txBody>
          <a:bodyPr wrap="square" rtlCol="0">
            <a:spAutoFit/>
          </a:bodyPr>
          <a:lstStyle/>
          <a:p>
            <a:pPr marL="342900" lvl="0" indent="-342900" algn="just" rtl="0">
              <a:lnSpc>
                <a:spcPct val="200000"/>
              </a:lnSpc>
              <a:buFont typeface="+mj-lt"/>
              <a:buAutoNum type="alphaLcParenBoth"/>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Enable Transferee Company to use the resources of Transferor Company No. 1 to 3 in development of business.</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200000"/>
              </a:lnSpc>
              <a:buFont typeface="+mj-lt"/>
              <a:buAutoNum type="alphaLcParenBoth"/>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Increase in net worth of the Transferee Company, which will facilitate effective and better mobilization of financial resources.</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200000"/>
              </a:lnSpc>
              <a:buFont typeface="+mj-lt"/>
              <a:buAutoNum type="alphaLcParenBoth"/>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Reduction of overheads and other expenses facilitate administrative convenience and ensure optimum utilization of available services and resources;</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200000"/>
              </a:lnSpc>
              <a:spcAft>
                <a:spcPts val="800"/>
              </a:spcAft>
              <a:buFont typeface="+mj-lt"/>
              <a:buAutoNum type="alphaLcParenBoth"/>
            </a:pP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The proposed amalgamation and vesting of TCBPL, DSBPL, </a:t>
            </a:r>
            <a:r>
              <a:rPr lang="en-US" sz="1800" dirty="0">
                <a:effectLst/>
                <a:latin typeface="Bookman Old Style" panose="02050604050505020204" pitchFamily="18" charset="0"/>
                <a:ea typeface="Times New Roman" panose="02020603050405020304" pitchFamily="18" charset="0"/>
                <a:cs typeface="Calibri" panose="020F0502020204030204" pitchFamily="34" charset="0"/>
              </a:rPr>
              <a:t>&amp; SLCPL </a:t>
            </a:r>
            <a:r>
              <a:rPr lang="en-IN" sz="1800" dirty="0">
                <a:effectLst/>
                <a:latin typeface="Bookman Old Style" panose="02050604050505020204" pitchFamily="18" charset="0"/>
                <a:ea typeface="Times New Roman" panose="02020603050405020304" pitchFamily="18" charset="0"/>
                <a:cs typeface="Calibri" panose="020F0502020204030204" pitchFamily="34" charset="0"/>
              </a:rPr>
              <a:t>into LSL with effect from the Appointed Date, is in the interest of the shareholders, creditors, stakeholders, and employees, as it would enable a focused business approach for the maximization of benefits to all stakeholders and for the purposes of synergies of business.</a:t>
            </a:r>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endParaRPr lang="en-IN" dirty="0"/>
          </a:p>
        </p:txBody>
      </p:sp>
      <p:sp>
        <p:nvSpPr>
          <p:cNvPr id="4" name="Slide Number Placeholder 3">
            <a:extLst>
              <a:ext uri="{FF2B5EF4-FFF2-40B4-BE49-F238E27FC236}">
                <a16:creationId xmlns:a16="http://schemas.microsoft.com/office/drawing/2014/main" id="{471EDA02-5478-4682-8925-EAF6D5AFC567}"/>
              </a:ext>
            </a:extLst>
          </p:cNvPr>
          <p:cNvSpPr>
            <a:spLocks noGrp="1"/>
          </p:cNvSpPr>
          <p:nvPr>
            <p:ph type="sldNum" sz="quarter" idx="12"/>
          </p:nvPr>
        </p:nvSpPr>
        <p:spPr/>
        <p:txBody>
          <a:bodyPr/>
          <a:lstStyle/>
          <a:p>
            <a:fld id="{E1C7BB39-5BB2-498F-9E55-868A67194E62}" type="slidenum">
              <a:rPr lang="en-IN" smtClean="0"/>
              <a:t>6</a:t>
            </a:fld>
            <a:endParaRPr lang="en-IN"/>
          </a:p>
        </p:txBody>
      </p:sp>
    </p:spTree>
    <p:extLst>
      <p:ext uri="{BB962C8B-B14F-4D97-AF65-F5344CB8AC3E}">
        <p14:creationId xmlns:p14="http://schemas.microsoft.com/office/powerpoint/2010/main" val="4018786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11DA7FF-9493-4656-AFC4-24E1CD1D1732}"/>
              </a:ext>
            </a:extLst>
          </p:cNvPr>
          <p:cNvSpPr txBox="1"/>
          <p:nvPr/>
        </p:nvSpPr>
        <p:spPr>
          <a:xfrm>
            <a:off x="177800" y="132834"/>
            <a:ext cx="4343400" cy="369332"/>
          </a:xfrm>
          <a:prstGeom prst="rect">
            <a:avLst/>
          </a:prstGeom>
          <a:solidFill>
            <a:schemeClr val="accent4"/>
          </a:solidFill>
        </p:spPr>
        <p:txBody>
          <a:bodyPr wrap="square" rtlCol="0">
            <a:spAutoFit/>
          </a:bodyPr>
          <a:lstStyle/>
          <a:p>
            <a:r>
              <a:rPr lang="en-US" dirty="0"/>
              <a:t>4) Detailed Rationale of the Scheme</a:t>
            </a:r>
            <a:endParaRPr lang="en-IN" dirty="0"/>
          </a:p>
        </p:txBody>
      </p:sp>
      <p:sp>
        <p:nvSpPr>
          <p:cNvPr id="5" name="TextBox 4">
            <a:extLst>
              <a:ext uri="{FF2B5EF4-FFF2-40B4-BE49-F238E27FC236}">
                <a16:creationId xmlns:a16="http://schemas.microsoft.com/office/drawing/2014/main" id="{9E81F606-DB3C-443C-A2FA-ABE076B1F599}"/>
              </a:ext>
            </a:extLst>
          </p:cNvPr>
          <p:cNvSpPr txBox="1"/>
          <p:nvPr/>
        </p:nvSpPr>
        <p:spPr>
          <a:xfrm>
            <a:off x="177800" y="1316789"/>
            <a:ext cx="11874500" cy="6165790"/>
          </a:xfrm>
          <a:prstGeom prst="rect">
            <a:avLst/>
          </a:prstGeom>
          <a:noFill/>
        </p:spPr>
        <p:txBody>
          <a:bodyPr wrap="square" rtlCol="0">
            <a:spAutoFit/>
          </a:bodyPr>
          <a:lstStyle/>
          <a:p>
            <a:pPr algn="just"/>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This Scheme (as defined hereinafter) envisages the amalgamation of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TCBPL, DSBPL, &amp; SLCPL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into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LSL</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 resulting in the consolidation of the business in one entity and strengthening the position of the merged entity, by enabling it to harness and optimize the synergies of the companies. Accordingly, it would be in the best interests of TCBPL, DSBPL, SLCPL &amp;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LSL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and their respective shareholders. The proposed amalgamation of TCBPL, DSBPL, &amp; SLCPL into LSL is in line with the global trends to achieve size, scale, integration, and greater financial strength and flexibility and in the interests of maximizing shareholder value. The merged entity is likely to achieve higher long-term financial returns than could be achieved by the companies individually. TCBPL, DSBPL,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&amp; SLCPL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believe that the financial, managerial and technical resources, personnel capabilities, skills, expertise and technologies TCBPL, DSBPL,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&amp; SLCPL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pooled in the merged entity, will lead to increased competitive strength, cost reduction and efficiencies, productivity gains, and logistic advantages, thereby significantly contributing to future growth. Therefore, the management of TCBPL, DSBPL,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&amp; SLCPL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believe that the Scheme of Amalgamation would benefit the respective companies and other stakeholders of respective companies, inter-alia, on account of the following reasons:</a:t>
            </a:r>
          </a:p>
          <a:p>
            <a:pPr algn="just"/>
            <a:endParaRPr lang="en-IN" sz="1600" dirty="0">
              <a:effectLst/>
              <a:latin typeface="Bookman Old Style" panose="02050604050505020204" pitchFamily="18" charset="0"/>
              <a:ea typeface="Times New Roman" panose="02020603050405020304" pitchFamily="18" charset="0"/>
              <a:cs typeface="Calibri" panose="020F0502020204030204" pitchFamily="34" charset="0"/>
            </a:endParaRPr>
          </a:p>
          <a:p>
            <a:pPr marL="342900" lvl="0" indent="-342900" algn="just" rtl="0">
              <a:buFont typeface="+mj-lt"/>
              <a:buAutoNum type="alphaLcParenBoth"/>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Enable Transferee Company to use the resources of Transferor Company No. 1 to 3 in development of business.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buFont typeface="+mj-lt"/>
              <a:buAutoNum type="alphaLcParenBoth"/>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Increase in net worth of the Transferee Company, which will facilitate effective and better mobilization of financial resources.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buFont typeface="+mj-lt"/>
              <a:buAutoNum type="alphaLcParenBoth"/>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Reduction of overheads and other expenses facilitate administrative convenience and ensure optimum utilization of available services and resources;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spcAft>
                <a:spcPts val="800"/>
              </a:spcAft>
              <a:buFont typeface="+mj-lt"/>
              <a:buAutoNum type="alphaLcParenBoth"/>
            </a:pP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The proposed amalgamation and vesting of TCBPL, DSBPL, </a:t>
            </a:r>
            <a:r>
              <a:rPr lang="en-US" sz="1600" dirty="0">
                <a:effectLst/>
                <a:latin typeface="Bookman Old Style" panose="02050604050505020204" pitchFamily="18" charset="0"/>
                <a:ea typeface="Times New Roman" panose="02020603050405020304" pitchFamily="18" charset="0"/>
                <a:cs typeface="Calibri" panose="020F0502020204030204" pitchFamily="34" charset="0"/>
              </a:rPr>
              <a:t>&amp; SLCPL </a:t>
            </a:r>
            <a:r>
              <a:rPr lang="en-IN" sz="1600" dirty="0">
                <a:effectLst/>
                <a:latin typeface="Bookman Old Style" panose="02050604050505020204" pitchFamily="18" charset="0"/>
                <a:ea typeface="Times New Roman" panose="02020603050405020304" pitchFamily="18" charset="0"/>
                <a:cs typeface="Calibri" panose="020F0502020204030204" pitchFamily="34" charset="0"/>
              </a:rPr>
              <a:t>into LSL with effect from the Appointed Date, is in the interest of the shareholders, creditors, stakeholders, and employees, as it would enable a focused business approach for the maximization of benefits to all stakeholders and for the purposes of synergies of business.</a:t>
            </a:r>
            <a:endParaRPr lang="en-IN" sz="16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sz="1800" dirty="0">
              <a:effectLst/>
              <a:latin typeface="Calibri" panose="020F0502020204030204" pitchFamily="34" charset="0"/>
              <a:ea typeface="Times New Roman" panose="02020603050405020304" pitchFamily="18" charset="0"/>
              <a:cs typeface="Arial" panose="020B0604020202020204" pitchFamily="34" charset="0"/>
            </a:endParaRPr>
          </a:p>
          <a:p>
            <a:pPr algn="just"/>
            <a:endParaRPr lang="en-IN" dirty="0"/>
          </a:p>
        </p:txBody>
      </p:sp>
      <p:sp>
        <p:nvSpPr>
          <p:cNvPr id="3" name="Slide Number Placeholder 2">
            <a:extLst>
              <a:ext uri="{FF2B5EF4-FFF2-40B4-BE49-F238E27FC236}">
                <a16:creationId xmlns:a16="http://schemas.microsoft.com/office/drawing/2014/main" id="{3532B9DC-0B7E-4616-8032-CC6F6F4A64E5}"/>
              </a:ext>
            </a:extLst>
          </p:cNvPr>
          <p:cNvSpPr>
            <a:spLocks noGrp="1"/>
          </p:cNvSpPr>
          <p:nvPr>
            <p:ph type="sldNum" sz="quarter" idx="12"/>
          </p:nvPr>
        </p:nvSpPr>
        <p:spPr/>
        <p:txBody>
          <a:bodyPr/>
          <a:lstStyle/>
          <a:p>
            <a:fld id="{E1C7BB39-5BB2-498F-9E55-868A67194E62}" type="slidenum">
              <a:rPr lang="en-IN" smtClean="0"/>
              <a:t>7</a:t>
            </a:fld>
            <a:endParaRPr lang="en-IN"/>
          </a:p>
        </p:txBody>
      </p:sp>
    </p:spTree>
    <p:extLst>
      <p:ext uri="{BB962C8B-B14F-4D97-AF65-F5344CB8AC3E}">
        <p14:creationId xmlns:p14="http://schemas.microsoft.com/office/powerpoint/2010/main" val="167681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9E4751-A637-4422-BE33-3DBABA11938A}"/>
              </a:ext>
            </a:extLst>
          </p:cNvPr>
          <p:cNvSpPr txBox="1"/>
          <p:nvPr/>
        </p:nvSpPr>
        <p:spPr>
          <a:xfrm>
            <a:off x="166255" y="290945"/>
            <a:ext cx="9005454" cy="369332"/>
          </a:xfrm>
          <a:prstGeom prst="rect">
            <a:avLst/>
          </a:prstGeom>
          <a:solidFill>
            <a:schemeClr val="accent4"/>
          </a:solidFill>
        </p:spPr>
        <p:txBody>
          <a:bodyPr wrap="square" rtlCol="0">
            <a:spAutoFit/>
          </a:bodyPr>
          <a:lstStyle/>
          <a:p>
            <a:r>
              <a:rPr lang="en-US" dirty="0"/>
              <a:t>5) Existing, Proposed, and Resultant Structure of entities involved in the Scheme</a:t>
            </a:r>
            <a:endParaRPr lang="en-IN" dirty="0"/>
          </a:p>
        </p:txBody>
      </p:sp>
      <p:sp>
        <p:nvSpPr>
          <p:cNvPr id="4" name="Slide Number Placeholder 3">
            <a:extLst>
              <a:ext uri="{FF2B5EF4-FFF2-40B4-BE49-F238E27FC236}">
                <a16:creationId xmlns:a16="http://schemas.microsoft.com/office/drawing/2014/main" id="{0864541E-F05C-471F-9464-D1B85321ECED}"/>
              </a:ext>
            </a:extLst>
          </p:cNvPr>
          <p:cNvSpPr>
            <a:spLocks noGrp="1"/>
          </p:cNvSpPr>
          <p:nvPr>
            <p:ph type="sldNum" sz="quarter" idx="12"/>
          </p:nvPr>
        </p:nvSpPr>
        <p:spPr/>
        <p:txBody>
          <a:bodyPr/>
          <a:lstStyle/>
          <a:p>
            <a:fld id="{E1C7BB39-5BB2-498F-9E55-868A67194E62}" type="slidenum">
              <a:rPr lang="en-IN" smtClean="0"/>
              <a:t>8</a:t>
            </a:fld>
            <a:endParaRPr lang="en-IN"/>
          </a:p>
        </p:txBody>
      </p:sp>
      <p:sp>
        <p:nvSpPr>
          <p:cNvPr id="6" name="TextBox 5">
            <a:extLst>
              <a:ext uri="{FF2B5EF4-FFF2-40B4-BE49-F238E27FC236}">
                <a16:creationId xmlns:a16="http://schemas.microsoft.com/office/drawing/2014/main" id="{9181A426-A12A-46D3-AA64-D30E110A0E08}"/>
              </a:ext>
            </a:extLst>
          </p:cNvPr>
          <p:cNvSpPr txBox="1"/>
          <p:nvPr/>
        </p:nvSpPr>
        <p:spPr>
          <a:xfrm>
            <a:off x="83128" y="878750"/>
            <a:ext cx="4267200" cy="369332"/>
          </a:xfrm>
          <a:prstGeom prst="rect">
            <a:avLst/>
          </a:prstGeom>
          <a:solidFill>
            <a:schemeClr val="accent5"/>
          </a:solidFill>
        </p:spPr>
        <p:txBody>
          <a:bodyPr wrap="square" rtlCol="0">
            <a:spAutoFit/>
          </a:bodyPr>
          <a:lstStyle/>
          <a:p>
            <a:r>
              <a:rPr lang="en-US" b="1" u="sng" dirty="0"/>
              <a:t>Name of the Transferor Companies </a:t>
            </a:r>
            <a:r>
              <a:rPr lang="en-US" u="sng" dirty="0"/>
              <a:t>:</a:t>
            </a:r>
            <a:endParaRPr lang="en-IN" u="sng" dirty="0"/>
          </a:p>
        </p:txBody>
      </p:sp>
      <p:sp>
        <p:nvSpPr>
          <p:cNvPr id="7" name="TextBox 6">
            <a:extLst>
              <a:ext uri="{FF2B5EF4-FFF2-40B4-BE49-F238E27FC236}">
                <a16:creationId xmlns:a16="http://schemas.microsoft.com/office/drawing/2014/main" id="{E6191B1A-6CF5-42A9-BA47-C39FF6F7A576}"/>
              </a:ext>
            </a:extLst>
          </p:cNvPr>
          <p:cNvSpPr txBox="1"/>
          <p:nvPr/>
        </p:nvSpPr>
        <p:spPr>
          <a:xfrm>
            <a:off x="166255" y="1468582"/>
            <a:ext cx="9005453" cy="923330"/>
          </a:xfrm>
          <a:prstGeom prst="rect">
            <a:avLst/>
          </a:prstGeom>
          <a:noFill/>
        </p:spPr>
        <p:txBody>
          <a:bodyPr wrap="square" rtlCol="0">
            <a:spAutoFit/>
          </a:bodyPr>
          <a:lstStyle/>
          <a:p>
            <a:pPr marL="342900" indent="-342900">
              <a:buAutoNum type="arabicPeriod"/>
            </a:pPr>
            <a:r>
              <a:rPr lang="en-US" dirty="0"/>
              <a:t>Trade City Barter Private Limited (TCBPL):Transferor Company No.1</a:t>
            </a:r>
          </a:p>
          <a:p>
            <a:pPr marL="342900" indent="-342900">
              <a:buAutoNum type="arabicPeriod"/>
            </a:pPr>
            <a:r>
              <a:rPr lang="en-US" dirty="0" err="1"/>
              <a:t>Daadi</a:t>
            </a:r>
            <a:r>
              <a:rPr lang="en-US" dirty="0"/>
              <a:t> Stock Broking Private Limited (DSBPL):Transferor Company No.2</a:t>
            </a:r>
          </a:p>
          <a:p>
            <a:pPr marL="342900" indent="-342900">
              <a:buAutoNum type="arabicPeriod"/>
            </a:pPr>
            <a:r>
              <a:rPr lang="en-US" dirty="0"/>
              <a:t>Shiv Lalit Consultancy Pvt Ltd (SLCPL):Transferor Company No.3</a:t>
            </a:r>
          </a:p>
        </p:txBody>
      </p:sp>
      <p:sp>
        <p:nvSpPr>
          <p:cNvPr id="8" name="TextBox 7">
            <a:extLst>
              <a:ext uri="{FF2B5EF4-FFF2-40B4-BE49-F238E27FC236}">
                <a16:creationId xmlns:a16="http://schemas.microsoft.com/office/drawing/2014/main" id="{4AD62BAA-B6CA-430B-B961-E128044F5E2B}"/>
              </a:ext>
            </a:extLst>
          </p:cNvPr>
          <p:cNvSpPr txBox="1"/>
          <p:nvPr/>
        </p:nvSpPr>
        <p:spPr>
          <a:xfrm>
            <a:off x="83129" y="3720407"/>
            <a:ext cx="9254835" cy="369332"/>
          </a:xfrm>
          <a:prstGeom prst="rect">
            <a:avLst/>
          </a:prstGeom>
          <a:solidFill>
            <a:schemeClr val="accent4">
              <a:lumMod val="75000"/>
            </a:schemeClr>
          </a:solidFill>
        </p:spPr>
        <p:txBody>
          <a:bodyPr wrap="square" rtlCol="0">
            <a:spAutoFit/>
          </a:bodyPr>
          <a:lstStyle/>
          <a:p>
            <a:r>
              <a:rPr lang="en-US" b="1" u="sng" dirty="0"/>
              <a:t>Details of Authorised Share Capital of all the companies involved in Scheme</a:t>
            </a:r>
          </a:p>
        </p:txBody>
      </p:sp>
      <p:graphicFrame>
        <p:nvGraphicFramePr>
          <p:cNvPr id="9" name="Table 9">
            <a:extLst>
              <a:ext uri="{FF2B5EF4-FFF2-40B4-BE49-F238E27FC236}">
                <a16:creationId xmlns:a16="http://schemas.microsoft.com/office/drawing/2014/main" id="{E9CAB95C-12F5-41CF-9437-7047704EA5E8}"/>
              </a:ext>
            </a:extLst>
          </p:cNvPr>
          <p:cNvGraphicFramePr>
            <a:graphicFrameLocks noGrp="1"/>
          </p:cNvGraphicFramePr>
          <p:nvPr>
            <p:extLst>
              <p:ext uri="{D42A27DB-BD31-4B8C-83A1-F6EECF244321}">
                <p14:modId xmlns:p14="http://schemas.microsoft.com/office/powerpoint/2010/main" val="1604940517"/>
              </p:ext>
            </p:extLst>
          </p:nvPr>
        </p:nvGraphicFramePr>
        <p:xfrm>
          <a:off x="83128" y="4308212"/>
          <a:ext cx="9254836" cy="2103120"/>
        </p:xfrm>
        <a:graphic>
          <a:graphicData uri="http://schemas.openxmlformats.org/drawingml/2006/table">
            <a:tbl>
              <a:tblPr firstRow="1" bandRow="1">
                <a:tableStyleId>{5C22544A-7EE6-4342-B048-85BDC9FD1C3A}</a:tableStyleId>
              </a:tblPr>
              <a:tblGrid>
                <a:gridCol w="2757054">
                  <a:extLst>
                    <a:ext uri="{9D8B030D-6E8A-4147-A177-3AD203B41FA5}">
                      <a16:colId xmlns:a16="http://schemas.microsoft.com/office/drawing/2014/main" val="1357473345"/>
                    </a:ext>
                  </a:extLst>
                </a:gridCol>
                <a:gridCol w="2064327">
                  <a:extLst>
                    <a:ext uri="{9D8B030D-6E8A-4147-A177-3AD203B41FA5}">
                      <a16:colId xmlns:a16="http://schemas.microsoft.com/office/drawing/2014/main" val="4237540118"/>
                    </a:ext>
                  </a:extLst>
                </a:gridCol>
                <a:gridCol w="1995055">
                  <a:extLst>
                    <a:ext uri="{9D8B030D-6E8A-4147-A177-3AD203B41FA5}">
                      <a16:colId xmlns:a16="http://schemas.microsoft.com/office/drawing/2014/main" val="2225493840"/>
                    </a:ext>
                  </a:extLst>
                </a:gridCol>
                <a:gridCol w="2438400">
                  <a:extLst>
                    <a:ext uri="{9D8B030D-6E8A-4147-A177-3AD203B41FA5}">
                      <a16:colId xmlns:a16="http://schemas.microsoft.com/office/drawing/2014/main" val="2399175351"/>
                    </a:ext>
                  </a:extLst>
                </a:gridCol>
              </a:tblGrid>
              <a:tr h="339834">
                <a:tc>
                  <a:txBody>
                    <a:bodyPr/>
                    <a:lstStyle/>
                    <a:p>
                      <a:r>
                        <a:rPr lang="en-US" dirty="0"/>
                        <a:t>Name of Companies</a:t>
                      </a:r>
                      <a:endParaRPr lang="en-IN" dirty="0"/>
                    </a:p>
                  </a:txBody>
                  <a:tcPr>
                    <a:solidFill>
                      <a:schemeClr val="accent2">
                        <a:lumMod val="75000"/>
                      </a:schemeClr>
                    </a:solidFill>
                  </a:tcPr>
                </a:tc>
                <a:tc>
                  <a:txBody>
                    <a:bodyPr/>
                    <a:lstStyle/>
                    <a:p>
                      <a:r>
                        <a:rPr lang="en-US" dirty="0"/>
                        <a:t>Existing</a:t>
                      </a:r>
                      <a:endParaRPr lang="en-IN" dirty="0"/>
                    </a:p>
                  </a:txBody>
                  <a:tcPr>
                    <a:solidFill>
                      <a:schemeClr val="accent2">
                        <a:lumMod val="75000"/>
                      </a:schemeClr>
                    </a:solidFill>
                  </a:tcPr>
                </a:tc>
                <a:tc>
                  <a:txBody>
                    <a:bodyPr/>
                    <a:lstStyle/>
                    <a:p>
                      <a:r>
                        <a:rPr lang="en-US" dirty="0"/>
                        <a:t>Proposed</a:t>
                      </a:r>
                      <a:endParaRPr lang="en-IN" dirty="0"/>
                    </a:p>
                  </a:txBody>
                  <a:tcPr>
                    <a:solidFill>
                      <a:schemeClr val="accent2">
                        <a:lumMod val="75000"/>
                      </a:schemeClr>
                    </a:solidFill>
                  </a:tcPr>
                </a:tc>
                <a:tc>
                  <a:txBody>
                    <a:bodyPr/>
                    <a:lstStyle/>
                    <a:p>
                      <a:r>
                        <a:rPr lang="en-US" dirty="0"/>
                        <a:t>Resultant</a:t>
                      </a:r>
                      <a:endParaRPr lang="en-IN" dirty="0"/>
                    </a:p>
                  </a:txBody>
                  <a:tcPr>
                    <a:solidFill>
                      <a:schemeClr val="accent2">
                        <a:lumMod val="75000"/>
                      </a:schemeClr>
                    </a:solidFill>
                  </a:tcPr>
                </a:tc>
                <a:extLst>
                  <a:ext uri="{0D108BD9-81ED-4DB2-BD59-A6C34878D82A}">
                    <a16:rowId xmlns:a16="http://schemas.microsoft.com/office/drawing/2014/main" val="2525630355"/>
                  </a:ext>
                </a:extLst>
              </a:tr>
              <a:tr h="339834">
                <a:tc>
                  <a:txBody>
                    <a:bodyPr/>
                    <a:lstStyle/>
                    <a:p>
                      <a:pPr marL="0" indent="0">
                        <a:buNone/>
                      </a:pPr>
                      <a:r>
                        <a:rPr lang="en-US" dirty="0"/>
                        <a:t>1.TCBPL</a:t>
                      </a:r>
                      <a:endParaRPr lang="en-IN" dirty="0"/>
                    </a:p>
                  </a:txBody>
                  <a:tcPr>
                    <a:solidFill>
                      <a:schemeClr val="accent5"/>
                    </a:solidFill>
                  </a:tcPr>
                </a:tc>
                <a:tc>
                  <a:txBody>
                    <a:bodyPr/>
                    <a:lstStyle/>
                    <a:p>
                      <a:r>
                        <a:rPr lang="en-US" dirty="0"/>
                        <a:t>3,00,00,000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3603558851"/>
                  </a:ext>
                </a:extLst>
              </a:tr>
              <a:tr h="339834">
                <a:tc>
                  <a:txBody>
                    <a:bodyPr/>
                    <a:lstStyle/>
                    <a:p>
                      <a:r>
                        <a:rPr lang="en-US" dirty="0"/>
                        <a:t>2. DSBPL</a:t>
                      </a:r>
                      <a:endParaRPr lang="en-IN" dirty="0"/>
                    </a:p>
                  </a:txBody>
                  <a:tcPr>
                    <a:solidFill>
                      <a:schemeClr val="accent5"/>
                    </a:solidFill>
                  </a:tcPr>
                </a:tc>
                <a:tc>
                  <a:txBody>
                    <a:bodyPr/>
                    <a:lstStyle/>
                    <a:p>
                      <a:r>
                        <a:rPr lang="en-US" dirty="0"/>
                        <a:t>2,00,00,000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1536576396"/>
                  </a:ext>
                </a:extLst>
              </a:tr>
              <a:tr h="339834">
                <a:tc>
                  <a:txBody>
                    <a:bodyPr/>
                    <a:lstStyle/>
                    <a:p>
                      <a:r>
                        <a:rPr lang="en-US" dirty="0"/>
                        <a:t>3. SLCPL</a:t>
                      </a:r>
                      <a:endParaRPr lang="en-IN" dirty="0"/>
                    </a:p>
                  </a:txBody>
                  <a:tcPr>
                    <a:solidFill>
                      <a:schemeClr val="accent5"/>
                    </a:solidFill>
                  </a:tcPr>
                </a:tc>
                <a:tc>
                  <a:txBody>
                    <a:bodyPr/>
                    <a:lstStyle/>
                    <a:p>
                      <a:r>
                        <a:rPr lang="en-US" dirty="0"/>
                        <a:t>2,20,00,000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2716052650"/>
                  </a:ext>
                </a:extLst>
              </a:tr>
              <a:tr h="594709">
                <a:tc>
                  <a:txBody>
                    <a:bodyPr/>
                    <a:lstStyle/>
                    <a:p>
                      <a:r>
                        <a:rPr lang="en-US" dirty="0"/>
                        <a:t>4. LSL</a:t>
                      </a:r>
                      <a:endParaRPr lang="en-IN" dirty="0"/>
                    </a:p>
                  </a:txBody>
                  <a:tcPr>
                    <a:solidFill>
                      <a:schemeClr val="accent5"/>
                    </a:solidFill>
                  </a:tcPr>
                </a:tc>
                <a:tc>
                  <a:txBody>
                    <a:bodyPr/>
                    <a:lstStyle/>
                    <a:p>
                      <a:r>
                        <a:rPr lang="en-US" dirty="0"/>
                        <a:t>17,00,00,000</a:t>
                      </a:r>
                      <a:endParaRPr lang="en-IN" dirty="0"/>
                    </a:p>
                  </a:txBody>
                  <a:tcPr>
                    <a:solidFill>
                      <a:schemeClr val="accent5"/>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17,00,00,000</a:t>
                      </a:r>
                      <a:endParaRPr lang="en-IN" dirty="0"/>
                    </a:p>
                    <a:p>
                      <a:endParaRPr lang="en-IN" dirty="0"/>
                    </a:p>
                  </a:txBody>
                  <a:tcPr>
                    <a:solidFill>
                      <a:schemeClr val="accent5"/>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17,00,00,000</a:t>
                      </a:r>
                      <a:endParaRPr lang="en-IN" dirty="0"/>
                    </a:p>
                    <a:p>
                      <a:endParaRPr lang="en-IN" dirty="0"/>
                    </a:p>
                  </a:txBody>
                  <a:tcPr>
                    <a:solidFill>
                      <a:schemeClr val="accent5"/>
                    </a:solidFill>
                  </a:tcPr>
                </a:tc>
                <a:extLst>
                  <a:ext uri="{0D108BD9-81ED-4DB2-BD59-A6C34878D82A}">
                    <a16:rowId xmlns:a16="http://schemas.microsoft.com/office/drawing/2014/main" val="3124338405"/>
                  </a:ext>
                </a:extLst>
              </a:tr>
            </a:tbl>
          </a:graphicData>
        </a:graphic>
      </p:graphicFrame>
      <p:sp>
        <p:nvSpPr>
          <p:cNvPr id="11" name="TextBox 10">
            <a:extLst>
              <a:ext uri="{FF2B5EF4-FFF2-40B4-BE49-F238E27FC236}">
                <a16:creationId xmlns:a16="http://schemas.microsoft.com/office/drawing/2014/main" id="{E40E7D7A-B329-487F-96FD-D92BB040C8F7}"/>
              </a:ext>
            </a:extLst>
          </p:cNvPr>
          <p:cNvSpPr txBox="1"/>
          <p:nvPr/>
        </p:nvSpPr>
        <p:spPr>
          <a:xfrm>
            <a:off x="83128" y="2505670"/>
            <a:ext cx="4003963" cy="369332"/>
          </a:xfrm>
          <a:prstGeom prst="rect">
            <a:avLst/>
          </a:prstGeom>
          <a:solidFill>
            <a:schemeClr val="accent5"/>
          </a:solidFill>
        </p:spPr>
        <p:txBody>
          <a:bodyPr wrap="square">
            <a:spAutoFit/>
          </a:bodyPr>
          <a:lstStyle/>
          <a:p>
            <a:r>
              <a:rPr lang="en-US" b="1" u="sng" dirty="0"/>
              <a:t>Name of the Transferee Company</a:t>
            </a:r>
          </a:p>
        </p:txBody>
      </p:sp>
      <p:sp>
        <p:nvSpPr>
          <p:cNvPr id="13" name="TextBox 12">
            <a:extLst>
              <a:ext uri="{FF2B5EF4-FFF2-40B4-BE49-F238E27FC236}">
                <a16:creationId xmlns:a16="http://schemas.microsoft.com/office/drawing/2014/main" id="{B949674E-8E4D-4DAB-BA87-B2AB0CC1AFF8}"/>
              </a:ext>
            </a:extLst>
          </p:cNvPr>
          <p:cNvSpPr txBox="1"/>
          <p:nvPr/>
        </p:nvSpPr>
        <p:spPr>
          <a:xfrm>
            <a:off x="166255" y="3001142"/>
            <a:ext cx="6096000" cy="369332"/>
          </a:xfrm>
          <a:prstGeom prst="rect">
            <a:avLst/>
          </a:prstGeom>
          <a:noFill/>
        </p:spPr>
        <p:txBody>
          <a:bodyPr wrap="square">
            <a:spAutoFit/>
          </a:bodyPr>
          <a:lstStyle/>
          <a:p>
            <a:r>
              <a:rPr lang="en-US" dirty="0"/>
              <a:t>4. </a:t>
            </a:r>
            <a:r>
              <a:rPr lang="en-US" dirty="0" err="1"/>
              <a:t>Lohia</a:t>
            </a:r>
            <a:r>
              <a:rPr lang="en-US" dirty="0"/>
              <a:t> Securities Limited (LSL): Transferee Company</a:t>
            </a:r>
          </a:p>
        </p:txBody>
      </p:sp>
    </p:spTree>
    <p:extLst>
      <p:ext uri="{BB962C8B-B14F-4D97-AF65-F5344CB8AC3E}">
        <p14:creationId xmlns:p14="http://schemas.microsoft.com/office/powerpoint/2010/main" val="3049409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AAE3C5-3BA7-4952-9492-C5B242715595}"/>
              </a:ext>
            </a:extLst>
          </p:cNvPr>
          <p:cNvSpPr>
            <a:spLocks noGrp="1"/>
          </p:cNvSpPr>
          <p:nvPr>
            <p:ph type="sldNum" sz="quarter" idx="12"/>
          </p:nvPr>
        </p:nvSpPr>
        <p:spPr/>
        <p:txBody>
          <a:bodyPr/>
          <a:lstStyle/>
          <a:p>
            <a:fld id="{E1C7BB39-5BB2-498F-9E55-868A67194E62}" type="slidenum">
              <a:rPr lang="en-IN" smtClean="0"/>
              <a:t>9</a:t>
            </a:fld>
            <a:endParaRPr lang="en-IN"/>
          </a:p>
        </p:txBody>
      </p:sp>
      <p:sp>
        <p:nvSpPr>
          <p:cNvPr id="3" name="TextBox 2">
            <a:extLst>
              <a:ext uri="{FF2B5EF4-FFF2-40B4-BE49-F238E27FC236}">
                <a16:creationId xmlns:a16="http://schemas.microsoft.com/office/drawing/2014/main" id="{15B7FA7E-A9E7-4E98-AE20-B11E263BBAA6}"/>
              </a:ext>
            </a:extLst>
          </p:cNvPr>
          <p:cNvSpPr txBox="1"/>
          <p:nvPr/>
        </p:nvSpPr>
        <p:spPr>
          <a:xfrm>
            <a:off x="166255" y="295729"/>
            <a:ext cx="9254836" cy="369332"/>
          </a:xfrm>
          <a:prstGeom prst="rect">
            <a:avLst/>
          </a:prstGeom>
          <a:solidFill>
            <a:schemeClr val="accent5"/>
          </a:solidFill>
        </p:spPr>
        <p:txBody>
          <a:bodyPr wrap="square" rtlCol="0">
            <a:spAutoFit/>
          </a:bodyPr>
          <a:lstStyle/>
          <a:p>
            <a:r>
              <a:rPr lang="en-US" b="1" u="sng" dirty="0"/>
              <a:t>Details of Paid-Up share capital of all the companies involved in the Scheme</a:t>
            </a:r>
            <a:endParaRPr lang="en-IN" b="1" u="sng" dirty="0"/>
          </a:p>
        </p:txBody>
      </p:sp>
      <p:graphicFrame>
        <p:nvGraphicFramePr>
          <p:cNvPr id="4" name="Table 9">
            <a:extLst>
              <a:ext uri="{FF2B5EF4-FFF2-40B4-BE49-F238E27FC236}">
                <a16:creationId xmlns:a16="http://schemas.microsoft.com/office/drawing/2014/main" id="{1A2E32B9-DCF1-49C2-B6FC-3AE814A24FF6}"/>
              </a:ext>
            </a:extLst>
          </p:cNvPr>
          <p:cNvGraphicFramePr>
            <a:graphicFrameLocks noGrp="1"/>
          </p:cNvGraphicFramePr>
          <p:nvPr>
            <p:extLst>
              <p:ext uri="{D42A27DB-BD31-4B8C-83A1-F6EECF244321}">
                <p14:modId xmlns:p14="http://schemas.microsoft.com/office/powerpoint/2010/main" val="2519964908"/>
              </p:ext>
            </p:extLst>
          </p:nvPr>
        </p:nvGraphicFramePr>
        <p:xfrm>
          <a:off x="166255" y="793346"/>
          <a:ext cx="9254836" cy="1854200"/>
        </p:xfrm>
        <a:graphic>
          <a:graphicData uri="http://schemas.openxmlformats.org/drawingml/2006/table">
            <a:tbl>
              <a:tblPr firstRow="1" bandRow="1">
                <a:tableStyleId>{5C22544A-7EE6-4342-B048-85BDC9FD1C3A}</a:tableStyleId>
              </a:tblPr>
              <a:tblGrid>
                <a:gridCol w="2757054">
                  <a:extLst>
                    <a:ext uri="{9D8B030D-6E8A-4147-A177-3AD203B41FA5}">
                      <a16:colId xmlns:a16="http://schemas.microsoft.com/office/drawing/2014/main" val="1357473345"/>
                    </a:ext>
                  </a:extLst>
                </a:gridCol>
                <a:gridCol w="2064327">
                  <a:extLst>
                    <a:ext uri="{9D8B030D-6E8A-4147-A177-3AD203B41FA5}">
                      <a16:colId xmlns:a16="http://schemas.microsoft.com/office/drawing/2014/main" val="4237540118"/>
                    </a:ext>
                  </a:extLst>
                </a:gridCol>
                <a:gridCol w="1995055">
                  <a:extLst>
                    <a:ext uri="{9D8B030D-6E8A-4147-A177-3AD203B41FA5}">
                      <a16:colId xmlns:a16="http://schemas.microsoft.com/office/drawing/2014/main" val="2225493840"/>
                    </a:ext>
                  </a:extLst>
                </a:gridCol>
                <a:gridCol w="2438400">
                  <a:extLst>
                    <a:ext uri="{9D8B030D-6E8A-4147-A177-3AD203B41FA5}">
                      <a16:colId xmlns:a16="http://schemas.microsoft.com/office/drawing/2014/main" val="2399175351"/>
                    </a:ext>
                  </a:extLst>
                </a:gridCol>
              </a:tblGrid>
              <a:tr h="370840">
                <a:tc>
                  <a:txBody>
                    <a:bodyPr/>
                    <a:lstStyle/>
                    <a:p>
                      <a:r>
                        <a:rPr lang="en-US" dirty="0"/>
                        <a:t>Name of Companies</a:t>
                      </a:r>
                      <a:endParaRPr lang="en-IN" dirty="0"/>
                    </a:p>
                  </a:txBody>
                  <a:tcPr>
                    <a:solidFill>
                      <a:schemeClr val="accent2">
                        <a:lumMod val="75000"/>
                      </a:schemeClr>
                    </a:solidFill>
                  </a:tcPr>
                </a:tc>
                <a:tc>
                  <a:txBody>
                    <a:bodyPr/>
                    <a:lstStyle/>
                    <a:p>
                      <a:r>
                        <a:rPr lang="en-US" dirty="0"/>
                        <a:t>Existing</a:t>
                      </a:r>
                      <a:endParaRPr lang="en-IN" dirty="0"/>
                    </a:p>
                  </a:txBody>
                  <a:tcPr>
                    <a:solidFill>
                      <a:schemeClr val="accent2">
                        <a:lumMod val="75000"/>
                      </a:schemeClr>
                    </a:solidFill>
                  </a:tcPr>
                </a:tc>
                <a:tc>
                  <a:txBody>
                    <a:bodyPr/>
                    <a:lstStyle/>
                    <a:p>
                      <a:r>
                        <a:rPr lang="en-US" dirty="0"/>
                        <a:t>Proposed</a:t>
                      </a:r>
                      <a:endParaRPr lang="en-IN" dirty="0"/>
                    </a:p>
                  </a:txBody>
                  <a:tcPr>
                    <a:solidFill>
                      <a:schemeClr val="accent2">
                        <a:lumMod val="75000"/>
                      </a:schemeClr>
                    </a:solidFill>
                  </a:tcPr>
                </a:tc>
                <a:tc>
                  <a:txBody>
                    <a:bodyPr/>
                    <a:lstStyle/>
                    <a:p>
                      <a:r>
                        <a:rPr lang="en-US" dirty="0"/>
                        <a:t>Resultant</a:t>
                      </a:r>
                      <a:endParaRPr lang="en-IN" dirty="0"/>
                    </a:p>
                  </a:txBody>
                  <a:tcPr>
                    <a:solidFill>
                      <a:schemeClr val="accent2">
                        <a:lumMod val="75000"/>
                      </a:schemeClr>
                    </a:solidFill>
                  </a:tcPr>
                </a:tc>
                <a:extLst>
                  <a:ext uri="{0D108BD9-81ED-4DB2-BD59-A6C34878D82A}">
                    <a16:rowId xmlns:a16="http://schemas.microsoft.com/office/drawing/2014/main" val="2525630355"/>
                  </a:ext>
                </a:extLst>
              </a:tr>
              <a:tr h="370840">
                <a:tc>
                  <a:txBody>
                    <a:bodyPr/>
                    <a:lstStyle/>
                    <a:p>
                      <a:pPr marL="0" indent="0">
                        <a:buNone/>
                      </a:pPr>
                      <a:r>
                        <a:rPr lang="en-US" dirty="0"/>
                        <a:t>1.TCBPL</a:t>
                      </a:r>
                      <a:endParaRPr lang="en-IN" dirty="0"/>
                    </a:p>
                  </a:txBody>
                  <a:tcPr>
                    <a:solidFill>
                      <a:schemeClr val="accent5"/>
                    </a:solidFill>
                  </a:tcPr>
                </a:tc>
                <a:tc>
                  <a:txBody>
                    <a:bodyPr/>
                    <a:lstStyle/>
                    <a:p>
                      <a:r>
                        <a:rPr lang="en-US" dirty="0"/>
                        <a:t>70,52,000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3603558851"/>
                  </a:ext>
                </a:extLst>
              </a:tr>
              <a:tr h="370840">
                <a:tc>
                  <a:txBody>
                    <a:bodyPr/>
                    <a:lstStyle/>
                    <a:p>
                      <a:r>
                        <a:rPr lang="en-US" dirty="0"/>
                        <a:t>2. DSBPL</a:t>
                      </a:r>
                      <a:endParaRPr lang="en-IN" dirty="0"/>
                    </a:p>
                  </a:txBody>
                  <a:tcPr>
                    <a:solidFill>
                      <a:schemeClr val="accent5"/>
                    </a:solidFill>
                  </a:tcPr>
                </a:tc>
                <a:tc>
                  <a:txBody>
                    <a:bodyPr/>
                    <a:lstStyle/>
                    <a:p>
                      <a:r>
                        <a:rPr lang="en-US" dirty="0"/>
                        <a:t>1,05,00,000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1536576396"/>
                  </a:ext>
                </a:extLst>
              </a:tr>
              <a:tr h="370840">
                <a:tc>
                  <a:txBody>
                    <a:bodyPr/>
                    <a:lstStyle/>
                    <a:p>
                      <a:r>
                        <a:rPr lang="en-US" dirty="0"/>
                        <a:t>3. SLCPL</a:t>
                      </a:r>
                      <a:endParaRPr lang="en-IN" dirty="0"/>
                    </a:p>
                  </a:txBody>
                  <a:tcPr>
                    <a:solidFill>
                      <a:schemeClr val="accent5"/>
                    </a:solidFill>
                  </a:tcPr>
                </a:tc>
                <a:tc>
                  <a:txBody>
                    <a:bodyPr/>
                    <a:lstStyle/>
                    <a:p>
                      <a:r>
                        <a:rPr lang="en-US" dirty="0"/>
                        <a:t>2,01,44,900</a:t>
                      </a:r>
                      <a:endParaRPr lang="en-IN" dirty="0"/>
                    </a:p>
                  </a:txBody>
                  <a:tcPr>
                    <a:solidFill>
                      <a:schemeClr val="accent5"/>
                    </a:solidFill>
                  </a:tcPr>
                </a:tc>
                <a:tc>
                  <a:txBody>
                    <a:bodyPr/>
                    <a:lstStyle/>
                    <a:p>
                      <a:r>
                        <a:rPr lang="en-US" dirty="0"/>
                        <a:t>-</a:t>
                      </a:r>
                      <a:endParaRPr lang="en-IN" dirty="0"/>
                    </a:p>
                  </a:txBody>
                  <a:tcPr>
                    <a:solidFill>
                      <a:schemeClr val="accent5"/>
                    </a:solidFill>
                  </a:tcPr>
                </a:tc>
                <a:tc>
                  <a:txBody>
                    <a:bodyPr/>
                    <a:lstStyle/>
                    <a:p>
                      <a:r>
                        <a:rPr lang="en-US" dirty="0"/>
                        <a:t>-</a:t>
                      </a:r>
                      <a:endParaRPr lang="en-IN" dirty="0"/>
                    </a:p>
                  </a:txBody>
                  <a:tcPr>
                    <a:solidFill>
                      <a:schemeClr val="accent5"/>
                    </a:solidFill>
                  </a:tcPr>
                </a:tc>
                <a:extLst>
                  <a:ext uri="{0D108BD9-81ED-4DB2-BD59-A6C34878D82A}">
                    <a16:rowId xmlns:a16="http://schemas.microsoft.com/office/drawing/2014/main" val="2716052650"/>
                  </a:ext>
                </a:extLst>
              </a:tr>
              <a:tr h="370840">
                <a:tc>
                  <a:txBody>
                    <a:bodyPr/>
                    <a:lstStyle/>
                    <a:p>
                      <a:r>
                        <a:rPr lang="en-US" dirty="0"/>
                        <a:t>4. LSL</a:t>
                      </a:r>
                      <a:endParaRPr lang="en-IN" dirty="0"/>
                    </a:p>
                  </a:txBody>
                  <a:tcPr>
                    <a:solidFill>
                      <a:schemeClr val="accent5"/>
                    </a:solidFill>
                  </a:tcPr>
                </a:tc>
                <a:tc>
                  <a:txBody>
                    <a:bodyPr/>
                    <a:lstStyle/>
                    <a:p>
                      <a:r>
                        <a:rPr lang="en-US" dirty="0"/>
                        <a:t>4,98,30,000</a:t>
                      </a:r>
                      <a:endParaRPr lang="en-IN" dirty="0"/>
                    </a:p>
                  </a:txBody>
                  <a:tcPr>
                    <a:solidFill>
                      <a:schemeClr val="accent5"/>
                    </a:solidFill>
                  </a:tcPr>
                </a:tc>
                <a:tc>
                  <a:txBody>
                    <a:bodyPr/>
                    <a:lstStyle/>
                    <a:p>
                      <a:r>
                        <a:rPr lang="en-US" dirty="0"/>
                        <a:t>4,75,48,690</a:t>
                      </a:r>
                      <a:endParaRPr lang="en-IN" dirty="0"/>
                    </a:p>
                  </a:txBody>
                  <a:tcPr>
                    <a:solidFill>
                      <a:schemeClr val="accent5"/>
                    </a:solidFill>
                  </a:tcPr>
                </a:tc>
                <a:tc>
                  <a:txBody>
                    <a:bodyPr/>
                    <a:lstStyle/>
                    <a:p>
                      <a:r>
                        <a:rPr lang="en-US" dirty="0"/>
                        <a:t>4,75,48,690</a:t>
                      </a:r>
                      <a:endParaRPr lang="en-IN" dirty="0"/>
                    </a:p>
                  </a:txBody>
                  <a:tcPr>
                    <a:solidFill>
                      <a:schemeClr val="accent5"/>
                    </a:solidFill>
                  </a:tcPr>
                </a:tc>
                <a:extLst>
                  <a:ext uri="{0D108BD9-81ED-4DB2-BD59-A6C34878D82A}">
                    <a16:rowId xmlns:a16="http://schemas.microsoft.com/office/drawing/2014/main" val="3124338405"/>
                  </a:ext>
                </a:extLst>
              </a:tr>
            </a:tbl>
          </a:graphicData>
        </a:graphic>
      </p:graphicFrame>
      <p:sp>
        <p:nvSpPr>
          <p:cNvPr id="5" name="TextBox 4">
            <a:extLst>
              <a:ext uri="{FF2B5EF4-FFF2-40B4-BE49-F238E27FC236}">
                <a16:creationId xmlns:a16="http://schemas.microsoft.com/office/drawing/2014/main" id="{4AA34898-6EDC-40CF-8158-DE3C11CDCDC7}"/>
              </a:ext>
            </a:extLst>
          </p:cNvPr>
          <p:cNvSpPr txBox="1"/>
          <p:nvPr/>
        </p:nvSpPr>
        <p:spPr>
          <a:xfrm>
            <a:off x="0" y="3059668"/>
            <a:ext cx="7143750" cy="369332"/>
          </a:xfrm>
          <a:prstGeom prst="rect">
            <a:avLst/>
          </a:prstGeom>
          <a:solidFill>
            <a:schemeClr val="accent6">
              <a:lumMod val="75000"/>
            </a:schemeClr>
          </a:solidFill>
        </p:spPr>
        <p:txBody>
          <a:bodyPr wrap="square" rtlCol="0">
            <a:spAutoFit/>
          </a:bodyPr>
          <a:lstStyle/>
          <a:p>
            <a:pPr algn="ctr"/>
            <a:r>
              <a:rPr lang="en-US" b="1" u="sng" dirty="0"/>
              <a:t>Pre-Amalgamation Shareholding Pattern of all the companies</a:t>
            </a:r>
            <a:endParaRPr lang="en-IN" b="1" u="sng" dirty="0"/>
          </a:p>
        </p:txBody>
      </p:sp>
      <p:sp>
        <p:nvSpPr>
          <p:cNvPr id="7" name="TextBox 6">
            <a:extLst>
              <a:ext uri="{FF2B5EF4-FFF2-40B4-BE49-F238E27FC236}">
                <a16:creationId xmlns:a16="http://schemas.microsoft.com/office/drawing/2014/main" id="{5F7D7938-5051-4C35-9C15-0A5F8B44BDA4}"/>
              </a:ext>
            </a:extLst>
          </p:cNvPr>
          <p:cNvSpPr txBox="1"/>
          <p:nvPr/>
        </p:nvSpPr>
        <p:spPr>
          <a:xfrm>
            <a:off x="0" y="3656456"/>
            <a:ext cx="7038109" cy="369332"/>
          </a:xfrm>
          <a:prstGeom prst="rect">
            <a:avLst/>
          </a:prstGeom>
          <a:noFill/>
        </p:spPr>
        <p:txBody>
          <a:bodyPr wrap="square" rtlCol="0">
            <a:spAutoFit/>
          </a:bodyPr>
          <a:lstStyle/>
          <a:p>
            <a:r>
              <a:rPr lang="en-US" dirty="0"/>
              <a:t>(</a:t>
            </a:r>
            <a:r>
              <a:rPr lang="en-US" dirty="0" err="1"/>
              <a:t>i</a:t>
            </a:r>
            <a:r>
              <a:rPr lang="en-US" dirty="0"/>
              <a:t>) </a:t>
            </a:r>
            <a:r>
              <a:rPr lang="en-US" u="sng" dirty="0"/>
              <a:t>Transferor Company No.1: Trade City Barter Private Limited</a:t>
            </a:r>
            <a:endParaRPr lang="en-IN" u="sng" dirty="0"/>
          </a:p>
        </p:txBody>
      </p:sp>
      <p:graphicFrame>
        <p:nvGraphicFramePr>
          <p:cNvPr id="8" name="Table 13">
            <a:extLst>
              <a:ext uri="{FF2B5EF4-FFF2-40B4-BE49-F238E27FC236}">
                <a16:creationId xmlns:a16="http://schemas.microsoft.com/office/drawing/2014/main" id="{7002C215-EAD3-41C0-8984-CD396ED60789}"/>
              </a:ext>
            </a:extLst>
          </p:cNvPr>
          <p:cNvGraphicFramePr>
            <a:graphicFrameLocks noGrp="1"/>
          </p:cNvGraphicFramePr>
          <p:nvPr>
            <p:extLst>
              <p:ext uri="{D42A27DB-BD31-4B8C-83A1-F6EECF244321}">
                <p14:modId xmlns:p14="http://schemas.microsoft.com/office/powerpoint/2010/main" val="3296753018"/>
              </p:ext>
            </p:extLst>
          </p:nvPr>
        </p:nvGraphicFramePr>
        <p:xfrm>
          <a:off x="313655" y="4210455"/>
          <a:ext cx="8127999" cy="14782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762511641"/>
                    </a:ext>
                  </a:extLst>
                </a:gridCol>
                <a:gridCol w="2709333">
                  <a:extLst>
                    <a:ext uri="{9D8B030D-6E8A-4147-A177-3AD203B41FA5}">
                      <a16:colId xmlns:a16="http://schemas.microsoft.com/office/drawing/2014/main" val="2197846518"/>
                    </a:ext>
                  </a:extLst>
                </a:gridCol>
                <a:gridCol w="2709333">
                  <a:extLst>
                    <a:ext uri="{9D8B030D-6E8A-4147-A177-3AD203B41FA5}">
                      <a16:colId xmlns:a16="http://schemas.microsoft.com/office/drawing/2014/main" val="576918429"/>
                    </a:ext>
                  </a:extLst>
                </a:gridCol>
              </a:tblGrid>
              <a:tr h="0">
                <a:tc>
                  <a:txBody>
                    <a:bodyPr/>
                    <a:lstStyle/>
                    <a:p>
                      <a:pPr algn="ctr"/>
                      <a:r>
                        <a:rPr lang="en-US" dirty="0"/>
                        <a:t>Category</a:t>
                      </a:r>
                      <a:endParaRPr lang="en-IN" dirty="0"/>
                    </a:p>
                  </a:txBody>
                  <a:tcPr>
                    <a:solidFill>
                      <a:schemeClr val="accent2"/>
                    </a:solidFill>
                  </a:tcPr>
                </a:tc>
                <a:tc>
                  <a:txBody>
                    <a:bodyPr/>
                    <a:lstStyle/>
                    <a:p>
                      <a:pPr algn="ctr"/>
                      <a:r>
                        <a:rPr lang="en-US" dirty="0"/>
                        <a:t>Number of Shares</a:t>
                      </a:r>
                      <a:endParaRPr lang="en-IN" dirty="0"/>
                    </a:p>
                  </a:txBody>
                  <a:tcPr>
                    <a:solidFill>
                      <a:schemeClr val="accent2"/>
                    </a:solidFill>
                  </a:tcPr>
                </a:tc>
                <a:tc>
                  <a:txBody>
                    <a:bodyPr/>
                    <a:lstStyle/>
                    <a:p>
                      <a:pPr algn="ctr"/>
                      <a:r>
                        <a:rPr lang="en-US" dirty="0"/>
                        <a:t>Percentage%</a:t>
                      </a:r>
                      <a:endParaRPr lang="en-IN" dirty="0"/>
                    </a:p>
                  </a:txBody>
                  <a:tcPr>
                    <a:solidFill>
                      <a:schemeClr val="accent2"/>
                    </a:solidFill>
                  </a:tcPr>
                </a:tc>
                <a:extLst>
                  <a:ext uri="{0D108BD9-81ED-4DB2-BD59-A6C34878D82A}">
                    <a16:rowId xmlns:a16="http://schemas.microsoft.com/office/drawing/2014/main" val="1042726574"/>
                  </a:ext>
                </a:extLst>
              </a:tr>
              <a:tr h="370840">
                <a:tc>
                  <a:txBody>
                    <a:bodyPr/>
                    <a:lstStyle/>
                    <a:p>
                      <a:pPr algn="ctr"/>
                      <a:r>
                        <a:rPr lang="en-US" dirty="0"/>
                        <a:t>Promoter</a:t>
                      </a:r>
                      <a:endParaRPr lang="en-IN" dirty="0"/>
                    </a:p>
                  </a:txBody>
                  <a:tcPr>
                    <a:solidFill>
                      <a:schemeClr val="accent6">
                        <a:lumMod val="75000"/>
                      </a:schemeClr>
                    </a:solidFill>
                  </a:tcPr>
                </a:tc>
                <a:tc>
                  <a:txBody>
                    <a:bodyPr/>
                    <a:lstStyle/>
                    <a:p>
                      <a:pPr algn="ctr"/>
                      <a:r>
                        <a:rPr lang="en-US" dirty="0"/>
                        <a:t>7,05,200</a:t>
                      </a:r>
                      <a:endParaRPr lang="en-IN" dirty="0"/>
                    </a:p>
                  </a:txBody>
                  <a:tcPr>
                    <a:solidFill>
                      <a:schemeClr val="accent6">
                        <a:lumMod val="75000"/>
                      </a:schemeClr>
                    </a:solidFill>
                  </a:tcPr>
                </a:tc>
                <a:tc>
                  <a:txBody>
                    <a:bodyPr/>
                    <a:lstStyle/>
                    <a:p>
                      <a:pPr algn="ctr"/>
                      <a:r>
                        <a:rPr lang="en-US" dirty="0"/>
                        <a:t>100</a:t>
                      </a:r>
                      <a:endParaRPr lang="en-IN" dirty="0"/>
                    </a:p>
                  </a:txBody>
                  <a:tcPr>
                    <a:solidFill>
                      <a:schemeClr val="accent6">
                        <a:lumMod val="75000"/>
                      </a:schemeClr>
                    </a:solidFill>
                  </a:tcPr>
                </a:tc>
                <a:extLst>
                  <a:ext uri="{0D108BD9-81ED-4DB2-BD59-A6C34878D82A}">
                    <a16:rowId xmlns:a16="http://schemas.microsoft.com/office/drawing/2014/main" val="125904711"/>
                  </a:ext>
                </a:extLst>
              </a:tr>
              <a:tr h="370840">
                <a:tc>
                  <a:txBody>
                    <a:bodyPr/>
                    <a:lstStyle/>
                    <a:p>
                      <a:pPr algn="ctr"/>
                      <a:r>
                        <a:rPr lang="en-US" dirty="0"/>
                        <a:t>Public </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tc>
                  <a:txBody>
                    <a:bodyPr/>
                    <a:lstStyle/>
                    <a:p>
                      <a:pPr algn="ctr"/>
                      <a:r>
                        <a:rPr lang="en-US" dirty="0"/>
                        <a:t>0</a:t>
                      </a:r>
                      <a:endParaRPr lang="en-IN" dirty="0"/>
                    </a:p>
                  </a:txBody>
                  <a:tcPr>
                    <a:solidFill>
                      <a:schemeClr val="accent6">
                        <a:lumMod val="75000"/>
                      </a:schemeClr>
                    </a:solidFill>
                  </a:tcPr>
                </a:tc>
                <a:extLst>
                  <a:ext uri="{0D108BD9-81ED-4DB2-BD59-A6C34878D82A}">
                    <a16:rowId xmlns:a16="http://schemas.microsoft.com/office/drawing/2014/main" val="2112203197"/>
                  </a:ext>
                </a:extLst>
              </a:tr>
              <a:tr h="370840">
                <a:tc>
                  <a:txBody>
                    <a:bodyPr/>
                    <a:lstStyle/>
                    <a:p>
                      <a:pPr algn="ctr"/>
                      <a:r>
                        <a:rPr lang="en-US" b="1" dirty="0"/>
                        <a:t>Total</a:t>
                      </a:r>
                      <a:endParaRPr lang="en-IN" b="1" dirty="0"/>
                    </a:p>
                  </a:txBody>
                  <a:tcPr>
                    <a:solidFill>
                      <a:schemeClr val="accent6">
                        <a:lumMod val="75000"/>
                      </a:schemeClr>
                    </a:solidFill>
                  </a:tcPr>
                </a:tc>
                <a:tc>
                  <a:txBody>
                    <a:bodyPr/>
                    <a:lstStyle/>
                    <a:p>
                      <a:pPr algn="ctr"/>
                      <a:r>
                        <a:rPr lang="en-US" b="1" dirty="0"/>
                        <a:t>7,05,200</a:t>
                      </a:r>
                      <a:endParaRPr lang="en-IN" b="1" dirty="0"/>
                    </a:p>
                  </a:txBody>
                  <a:tcPr>
                    <a:solidFill>
                      <a:schemeClr val="accent6">
                        <a:lumMod val="75000"/>
                      </a:schemeClr>
                    </a:solidFill>
                  </a:tcPr>
                </a:tc>
                <a:tc>
                  <a:txBody>
                    <a:bodyPr/>
                    <a:lstStyle/>
                    <a:p>
                      <a:pPr algn="ctr"/>
                      <a:r>
                        <a:rPr lang="en-US" b="1" dirty="0"/>
                        <a:t>100</a:t>
                      </a:r>
                      <a:endParaRPr lang="en-IN" b="1" dirty="0"/>
                    </a:p>
                  </a:txBody>
                  <a:tcPr>
                    <a:solidFill>
                      <a:schemeClr val="accent6">
                        <a:lumMod val="75000"/>
                      </a:schemeClr>
                    </a:solidFill>
                  </a:tcPr>
                </a:tc>
                <a:extLst>
                  <a:ext uri="{0D108BD9-81ED-4DB2-BD59-A6C34878D82A}">
                    <a16:rowId xmlns:a16="http://schemas.microsoft.com/office/drawing/2014/main" val="924491953"/>
                  </a:ext>
                </a:extLst>
              </a:tr>
            </a:tbl>
          </a:graphicData>
        </a:graphic>
      </p:graphicFrame>
    </p:spTree>
    <p:extLst>
      <p:ext uri="{BB962C8B-B14F-4D97-AF65-F5344CB8AC3E}">
        <p14:creationId xmlns:p14="http://schemas.microsoft.com/office/powerpoint/2010/main" val="2521167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1750</TotalTime>
  <Words>3806</Words>
  <Application>Microsoft Office PowerPoint</Application>
  <PresentationFormat>Widescreen</PresentationFormat>
  <Paragraphs>412</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Bookman Old Style</vt:lpstr>
      <vt:lpstr>Calibri</vt:lpstr>
      <vt:lpstr>Cambria</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Arun Khandelia</dc:creator>
  <cp:lastModifiedBy>Arun Khandelia</cp:lastModifiedBy>
  <cp:revision>23</cp:revision>
  <cp:lastPrinted>2025-11-25T07:45:19Z</cp:lastPrinted>
  <dcterms:created xsi:type="dcterms:W3CDTF">2025-11-18T06:27:04Z</dcterms:created>
  <dcterms:modified xsi:type="dcterms:W3CDTF">2025-11-25T09:06:30Z</dcterms:modified>
</cp:coreProperties>
</file>